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1" r:id="rId5"/>
    <p:sldMasterId id="2147483693" r:id="rId6"/>
  </p:sldMasterIdLst>
  <p:notesMasterIdLst>
    <p:notesMasterId r:id="rId8"/>
  </p:notesMasterIdLst>
  <p:handoutMasterIdLst>
    <p:handoutMasterId r:id="rId57"/>
  </p:handoutMasterIdLst>
  <p:sldIdLst>
    <p:sldId id="699" r:id="rId7"/>
    <p:sldId id="701" r:id="rId9"/>
    <p:sldId id="702" r:id="rId10"/>
    <p:sldId id="711" r:id="rId11"/>
    <p:sldId id="747" r:id="rId12"/>
    <p:sldId id="748" r:id="rId13"/>
    <p:sldId id="703" r:id="rId14"/>
    <p:sldId id="710" r:id="rId15"/>
    <p:sldId id="749" r:id="rId16"/>
    <p:sldId id="750" r:id="rId17"/>
    <p:sldId id="751" r:id="rId18"/>
    <p:sldId id="755" r:id="rId19"/>
    <p:sldId id="752" r:id="rId20"/>
    <p:sldId id="785" r:id="rId21"/>
    <p:sldId id="786" r:id="rId22"/>
    <p:sldId id="787" r:id="rId23"/>
    <p:sldId id="789" r:id="rId24"/>
    <p:sldId id="788" r:id="rId25"/>
    <p:sldId id="812" r:id="rId26"/>
    <p:sldId id="813" r:id="rId27"/>
    <p:sldId id="814" r:id="rId28"/>
    <p:sldId id="815" r:id="rId29"/>
    <p:sldId id="816" r:id="rId30"/>
    <p:sldId id="817" r:id="rId31"/>
    <p:sldId id="818" r:id="rId32"/>
    <p:sldId id="819" r:id="rId33"/>
    <p:sldId id="820" r:id="rId34"/>
    <p:sldId id="821" r:id="rId35"/>
    <p:sldId id="822" r:id="rId36"/>
    <p:sldId id="823" r:id="rId37"/>
    <p:sldId id="791" r:id="rId38"/>
    <p:sldId id="792" r:id="rId39"/>
    <p:sldId id="793" r:id="rId40"/>
    <p:sldId id="794" r:id="rId41"/>
    <p:sldId id="795" r:id="rId42"/>
    <p:sldId id="796" r:id="rId43"/>
    <p:sldId id="797" r:id="rId44"/>
    <p:sldId id="798" r:id="rId45"/>
    <p:sldId id="800" r:id="rId46"/>
    <p:sldId id="801" r:id="rId47"/>
    <p:sldId id="802" r:id="rId48"/>
    <p:sldId id="803" r:id="rId49"/>
    <p:sldId id="804" r:id="rId50"/>
    <p:sldId id="805" r:id="rId51"/>
    <p:sldId id="806" r:id="rId52"/>
    <p:sldId id="807" r:id="rId53"/>
    <p:sldId id="808" r:id="rId54"/>
    <p:sldId id="809" r:id="rId55"/>
    <p:sldId id="811" r:id="rId56"/>
  </p:sldIdLst>
  <p:sldSz cx="9144000" cy="5143500" type="screen16x9"/>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600" b="1"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foru" initials="j"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C51A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4" d="100"/>
          <a:sy n="104" d="100"/>
        </p:scale>
        <p:origin x="-396" y="-84"/>
      </p:cViewPr>
      <p:guideLst>
        <p:guide orient="horz" pos="1622"/>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Master" Target="slideMasters/slideMaster5.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handoutMaster" Target="handoutMasters/handoutMaster1.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lstStyle>
            <a:lvl1pPr>
              <a:defRPr sz="1200" smtClean="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ea"/>
              </a:rPr>
            </a:fld>
            <a:endParaRPr lang="zh-CN" altLang="en-US" sz="1200"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幻灯片图像占位符 6144"/>
          <p:cNvSpPr>
            <a:spLocks noGrp="1" noRot="1" noChangeAspect="1"/>
          </p:cNvSpPr>
          <p:nvPr>
            <p:ph type="sldImg"/>
          </p:nvPr>
        </p:nvSpPr>
        <p:spPr>
          <a:xfrm>
            <a:off x="1143000" y="685800"/>
            <a:ext cx="4572000" cy="3429000"/>
          </a:xfrm>
          <a:prstGeom prst="rect">
            <a:avLst/>
          </a:prstGeom>
          <a:noFill/>
          <a:ln w="9525">
            <a:noFill/>
          </a:ln>
        </p:spPr>
      </p:sp>
      <p:sp>
        <p:nvSpPr>
          <p:cNvPr id="6147" name="文本占位符 6145"/>
          <p:cNvSpPr>
            <a:spLocks noGrp="1" noChangeArrowheads="1"/>
          </p:cNvSpPr>
          <p:nvPr>
            <p:ph type="body" sz="quarter" idx="4294967295"/>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Click to edit Master text styles</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1" indent="2286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Second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2" indent="4572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Third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3" indent="6858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Fourth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a:p>
            <a:pPr marL="0" marR="0" lvl="4" indent="91440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Fifth level</a:t>
            </a:r>
            <a:endParaRPr kumimoji="0" lang="en-US" altLang="zh-CN" sz="12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lvl="1" indent="2286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lvl="2" indent="4572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lvl="3" indent="6858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lvl="4" indent="914400" algn="l" rtl="0" eaLnBrk="0" fontAlgn="base" hangingPunct="0">
      <a:spcBef>
        <a:spcPct val="0"/>
      </a:spcBef>
      <a:spcAft>
        <a:spcPct val="0"/>
      </a:spcAft>
      <a:buFont typeface="Arial" panose="020B0604020202020204" pitchFamily="34" charset="0"/>
      <a:defRPr sz="12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lvl="5"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6pPr>
    <a:lvl7pPr marL="2743200" lvl="6"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7pPr>
    <a:lvl8pPr marL="3200400" lvl="7"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8pPr>
    <a:lvl9pPr marL="3657600" lvl="8" indent="914400" algn="l" defTabSz="914400" eaLnBrk="1" fontAlgn="base" latinLnBrk="0" hangingPunct="0">
      <a:lnSpc>
        <a:spcPct val="100000"/>
      </a:lnSpc>
      <a:spcBef>
        <a:spcPct val="0"/>
      </a:spcBef>
      <a:spcAft>
        <a:spcPct val="0"/>
      </a:spcAft>
      <a:buNone/>
      <a:defRPr sz="1200" b="0" i="0" u="none" kern="1200" baseline="0">
        <a:solidFill>
          <a:srgbClr val="000000"/>
        </a:solidFill>
        <a:latin typeface="Calibri" panose="020F0502020204030204" pitchFamily="34" charset="0"/>
        <a:ea typeface="Calibri" panose="020F0502020204030204" pitchFamily="34" charset="0"/>
        <a:sym typeface="Calibri" panose="020F0502020204030204" pitchFamily="34"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281D7-AB8B-4A49-B31C-4FE8BBA57302}"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xfrm>
            <a:off x="381000" y="685800"/>
            <a:ext cx="6096000" cy="3429000"/>
          </a:xfrm>
          <a:noFill/>
        </p:spPr>
      </p:sp>
      <p:sp>
        <p:nvSpPr>
          <p:cNvPr id="46083" name="备注占位符 2"/>
          <p:cNvSpPr>
            <a:spLocks noGrp="1"/>
          </p:cNvSpPr>
          <p:nvPr>
            <p:ph type="body" idx="1"/>
          </p:nvPr>
        </p:nvSpPr>
        <p:spPr bwMode="auto">
          <a:noFill/>
        </p:spPr>
        <p:txBody>
          <a:bodyPr/>
          <a:lstStyle/>
          <a:p>
            <a:pPr eaLnBrk="1" hangingPunct="1">
              <a:spcBef>
                <a:spcPct val="0"/>
              </a:spcBef>
            </a:pPr>
            <a:endParaRPr lang="zh-CN" altLang="en-US" dirty="0" smtClean="0">
              <a:solidFill>
                <a:srgbClr val="000000"/>
              </a:solidFill>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263"/>
            <a:ext cx="2057400" cy="5075237"/>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68263"/>
            <a:ext cx="6052930" cy="5075237"/>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722835"/>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b="1">
                <a:latin typeface="Microsoft YaHei Bold" panose="020B0502040204020203" charset="-122"/>
                <a:ea typeface="Microsoft YaHei Bold" panose="020B0502040204020203"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7D9BB5D0-35E4-459D-AEF3-FE4D7C45CC19}" type="slidenum">
              <a:rPr lang="zh-CN" altLang="en-US" smtClean="0"/>
            </a:fld>
            <a:endParaRPr lang="zh-CN" altLang="en-US"/>
          </a:p>
        </p:txBody>
      </p:sp>
      <p:sp>
        <p:nvSpPr>
          <p:cNvPr id="6" name="矩形 5"/>
          <p:cNvSpPr/>
          <p:nvPr userDrawn="1"/>
        </p:nvSpPr>
        <p:spPr>
          <a:xfrm>
            <a:off x="-24765" y="-6191"/>
            <a:ext cx="9168765" cy="5155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442097"/>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8" name="标题 7"/>
          <p:cNvSpPr>
            <a:spLocks noGrp="1"/>
          </p:cNvSpPr>
          <p:nvPr>
            <p:ph type="ctrTitle"/>
          </p:nvPr>
        </p:nvSpPr>
        <p:spPr>
          <a:xfrm>
            <a:off x="259080" y="72390"/>
            <a:ext cx="5461159" cy="393859"/>
          </a:xfrm>
        </p:spPr>
        <p:txBody>
          <a:bodyPr anchor="b"/>
          <a:lstStyle>
            <a:lvl1pPr algn="l">
              <a:defRPr sz="1500"/>
            </a:lvl1pPr>
          </a:lstStyle>
          <a:p>
            <a:r>
              <a:rPr lang="zh-CN" altLang="en-US" smtClean="0"/>
              <a:t>单击此处编辑母版标题样式</a:t>
            </a:r>
            <a:endParaRPr lang="zh-CN" altLang="en-US"/>
          </a:p>
        </p:txBody>
      </p:sp>
      <p:sp>
        <p:nvSpPr>
          <p:cNvPr id="9"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00"/>
            <a:ext cx="7349400" cy="19278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300"/>
            <a:ext cx="7349400" cy="11043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800"/>
            <a:ext cx="8226900" cy="3569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300"/>
            <a:ext cx="5826600" cy="5751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400"/>
            <a:ext cx="5826600" cy="6507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5900"/>
            <a:ext cx="3882600" cy="35613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5900"/>
            <a:ext cx="3882600" cy="35613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1900"/>
            <a:ext cx="4006800" cy="2862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297"/>
            <a:ext cx="4006800" cy="2862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500"/>
            <a:ext cx="4006800" cy="32967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00"/>
            <a:ext cx="8226900" cy="5292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400"/>
            <a:ext cx="3924808"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400"/>
            <a:ext cx="3920400" cy="3456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00"/>
            <a:ext cx="783000" cy="37719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800"/>
            <a:ext cx="6876900" cy="37719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200150"/>
            <a:ext cx="4032504" cy="39433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00"/>
            <a:ext cx="8229600" cy="41121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000"/>
            <a:ext cx="7349400" cy="7641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300"/>
            <a:ext cx="7349400" cy="3537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1999034"/>
            <a:ext cx="3655181"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1999034"/>
            <a:ext cx="3673182" cy="264321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375"/>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375"/>
            <a:ext cx="6019800" cy="43878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42901"/>
            <a:ext cx="4629150" cy="4052888"/>
          </a:xfrm>
        </p:spPr>
        <p:txBody>
          <a:bodyPr vert="horz" wrap="square" lIns="45718" tIns="45718" rIns="45718" bIns="4571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ts val="700"/>
              </a:spcBef>
              <a:spcAft>
                <a:spcPct val="0"/>
              </a:spcAft>
              <a:buClrTx/>
              <a:buSzPct val="100000"/>
              <a:buFont typeface="Arial" panose="020B0604020202020204" pitchFamily="34" charset="0"/>
              <a:buNone/>
              <a:defRPr/>
            </a:pPr>
            <a:endParaRPr kumimoji="0" lang="zh-CN" altLang="en-US" sz="2400" b="0" i="0" u="none" strike="noStrike" kern="1200" cap="none" spc="0" normalizeH="0" baseline="0" noProof="1">
              <a:ln>
                <a:noFill/>
              </a:ln>
              <a:solidFill>
                <a:srgbClr val="000000"/>
              </a:solidFill>
              <a:effectLst/>
              <a:uLnTx/>
              <a:uFillTx/>
              <a:latin typeface="+mn-lt"/>
              <a:ea typeface="+mn-ea"/>
              <a:cs typeface="Calibri" panose="020F0502020204030204" pitchFamily="34" charset="0"/>
              <a:sym typeface="Calibri" panose="020F0502020204030204" pitchFamily="34" charset="0"/>
            </a:endParaRPr>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theme" Target="../theme/theme3.xml"/><Relationship Id="rId8" Type="http://schemas.openxmlformats.org/officeDocument/2006/relationships/image" Target="../media/image1.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 Type="http://schemas.openxmlformats.org/officeDocument/2006/relationships/slideLayout" Target="../slideLayouts/slideLayout32.xml"/><Relationship Id="rId18" Type="http://schemas.openxmlformats.org/officeDocument/2006/relationships/theme" Target="../theme/theme4.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2" Type="http://schemas.openxmlformats.org/officeDocument/2006/relationships/theme" Target="../theme/theme5.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标题 1024"/>
          <p:cNvSpPr>
            <a:spLocks noGrp="1"/>
          </p:cNvSpPr>
          <p:nvPr>
            <p:ph type="title"/>
          </p:nvPr>
        </p:nvSpPr>
        <p:spPr>
          <a:xfrm>
            <a:off x="457200" y="68263"/>
            <a:ext cx="8229600" cy="1131887"/>
          </a:xfrm>
          <a:prstGeom prst="rect">
            <a:avLst/>
          </a:prstGeom>
          <a:noFill/>
          <a:ln w="12700">
            <a:noFill/>
          </a:ln>
        </p:spPr>
        <p:txBody>
          <a:bodyPr lIns="45718" tIns="45718" rIns="45718" bIns="45718" anchor="ctr"/>
          <a:lstStyle/>
          <a:p>
            <a:pPr lvl="0"/>
            <a:r>
              <a:rPr lang="en-US" altLang="zh-CN" dirty="0"/>
              <a:t>Click to edit Master title style</a:t>
            </a:r>
            <a:endParaRPr lang="en-US" altLang="zh-CN" dirty="0"/>
          </a:p>
        </p:txBody>
      </p:sp>
      <p:sp>
        <p:nvSpPr>
          <p:cNvPr id="1027" name="文本占位符 1025"/>
          <p:cNvSpPr>
            <a:spLocks noGrp="1"/>
          </p:cNvSpPr>
          <p:nvPr>
            <p:ph type="body"/>
          </p:nvPr>
        </p:nvSpPr>
        <p:spPr>
          <a:xfrm>
            <a:off x="457200" y="1200150"/>
            <a:ext cx="8229600" cy="3943350"/>
          </a:xfrm>
          <a:prstGeom prst="rect">
            <a:avLst/>
          </a:prstGeom>
          <a:noFill/>
          <a:ln w="12700">
            <a:noFill/>
          </a:ln>
        </p:spPr>
        <p:txBody>
          <a:bodyPr lIns="45718" tIns="45718" rIns="45718" bIns="45718" anchor="t"/>
          <a:lstStyle/>
          <a:p>
            <a:pPr lvl="0"/>
            <a:r>
              <a:rPr lang="en-US" altLang="zh-CN" dirty="0"/>
              <a:t>Click to edit Master text styles</a:t>
            </a:r>
            <a:endParaRPr lang="en-US" altLang="zh-CN" dirty="0"/>
          </a:p>
          <a:p>
            <a:pPr lvl="1" indent="-3259455"/>
            <a:r>
              <a:rPr lang="en-US" altLang="zh-CN" dirty="0"/>
              <a:t>Second level</a:t>
            </a:r>
            <a:endParaRPr lang="en-US" altLang="zh-CN" dirty="0"/>
          </a:p>
          <a:p>
            <a:pPr lvl="2" indent="-3038475"/>
            <a:r>
              <a:rPr lang="en-US" altLang="zh-CN" dirty="0"/>
              <a:t>Third level</a:t>
            </a:r>
            <a:endParaRPr lang="en-US" altLang="zh-CN" dirty="0"/>
          </a:p>
          <a:p>
            <a:pPr lvl="3" indent="-3634105"/>
            <a:r>
              <a:rPr lang="en-US" altLang="zh-CN" dirty="0"/>
              <a:t>Fourth level</a:t>
            </a:r>
            <a:endParaRPr lang="en-US" altLang="zh-CN" dirty="0"/>
          </a:p>
          <a:p>
            <a:pPr lvl="4" indent="-3634105"/>
            <a:r>
              <a:rPr lang="en-US" altLang="zh-CN" dirty="0"/>
              <a:t>Fifth level</a:t>
            </a:r>
            <a:endParaRPr lang="en-US" altLang="zh-CN" dirty="0"/>
          </a:p>
        </p:txBody>
      </p:sp>
      <p:sp>
        <p:nvSpPr>
          <p:cNvPr id="2" name="灯片编号占位符 1026"/>
          <p:cNvSpPr>
            <a:spLocks noGrp="1"/>
          </p:cNvSpPr>
          <p:nvPr>
            <p:ph type="sldNum" sz="quarter" idx="2"/>
          </p:nvPr>
        </p:nvSpPr>
        <p:spPr>
          <a:xfrm>
            <a:off x="8426450" y="4765675"/>
            <a:ext cx="257175" cy="269875"/>
          </a:xfrm>
          <a:prstGeom prst="rect">
            <a:avLst/>
          </a:prstGeom>
          <a:noFill/>
          <a:ln w="12700">
            <a:noFill/>
          </a:ln>
        </p:spPr>
        <p:txBody>
          <a:bodyPr vert="horz" wrap="none" lIns="45718" tIns="45718" rIns="45718" bIns="45718" numCol="1" anchor="ctr" anchorCtr="0" compatLnSpc="1"/>
          <a:lstStyle/>
          <a:p>
            <a:pPr lvl="0" algn="r" eaLnBrk="1" fontAlgn="base" hangingPunct="1"/>
            <a:fld id="{9A0DB2DC-4C9A-4742-B13C-FB6460FD3503}" type="slidenum">
              <a:rPr lang="zh-CN" altLang="en-US" sz="1200" b="0" strike="noStrike" noProof="1" dirty="0">
                <a:solidFill>
                  <a:srgbClr val="888888"/>
                </a:solidFill>
                <a:latin typeface="Calibri" panose="020F0502020204030204" pitchFamily="34" charset="0"/>
                <a:ea typeface="宋体" panose="02010600030101010101" pitchFamily="2" charset="-122"/>
                <a:cs typeface="+mn-ea"/>
              </a:rPr>
            </a:fld>
            <a:endParaRPr lang="zh-CN" altLang="en-US" sz="1200" b="0" strike="noStrike" noProof="1">
              <a:solidFill>
                <a:srgbClr val="888888"/>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buFont typeface="Arial" panose="020B0604020202020204" pitchFamily="34" charset="0"/>
        <a:defRPr sz="4400" kern="1200">
          <a:solidFill>
            <a:srgbClr val="000000"/>
          </a:solidFill>
          <a:latin typeface="+mj-lt"/>
          <a:ea typeface="+mj-ea"/>
          <a:cs typeface="Calibri" panose="020F0502020204030204" pitchFamily="34" charset="0"/>
          <a:sym typeface="Calibri" panose="020F0502020204030204" pitchFamily="34" charset="0"/>
        </a:defRPr>
      </a:lvl1pPr>
      <a:lvl2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algn="ctr" rtl="0" eaLnBrk="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4572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9144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13716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1828800" algn="ctr" rtl="0" fontAlgn="base" hangingPunct="0">
        <a:spcBef>
          <a:spcPct val="0"/>
        </a:spcBef>
        <a:spcAft>
          <a:spcPct val="0"/>
        </a:spcAft>
        <a:buFont typeface="Arial" panose="020B0604020202020204" pitchFamily="34" charset="0"/>
        <a:defRPr sz="4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p:titleStyle>
    <p:bodyStyle>
      <a:lvl1pPr marL="342900" indent="-342900"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1pPr>
      <a:lvl2pPr marL="3716655" lvl="1" indent="-325945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2pPr>
      <a:lvl3pPr marL="3952875" lvl="2" indent="-303847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3pPr>
      <a:lvl4pPr marL="5005705" lvl="3"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4pPr>
      <a:lvl5pPr marL="5462905" lvl="4" indent="-3634105" algn="l" rtl="0" eaLnBrk="0" fontAlgn="base" hangingPunct="0">
        <a:spcBef>
          <a:spcPts val="700"/>
        </a:spcBef>
        <a:spcAft>
          <a:spcPct val="0"/>
        </a:spcAft>
        <a:buSzPct val="100000"/>
        <a:buFont typeface="Arial" panose="020B0604020202020204" pitchFamily="34" charset="0"/>
        <a:buChar char="»"/>
        <a:defRPr sz="3200" kern="1200">
          <a:solidFill>
            <a:srgbClr val="000000"/>
          </a:solidFill>
          <a:latin typeface="+mn-lt"/>
          <a:ea typeface="+mn-ea"/>
          <a:cs typeface="Calibri" panose="020F0502020204030204" pitchFamily="34" charset="0"/>
          <a:sym typeface="Calibri" panose="020F0502020204030204" pitchFamily="34" charset="0"/>
        </a:defRPr>
      </a:lvl5pPr>
      <a:lvl6pPr marL="2514600" lvl="5"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6pPr>
      <a:lvl7pPr marL="2971800" lvl="6"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7pPr>
      <a:lvl8pPr marL="3429000" lvl="7"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8pPr>
      <a:lvl9pPr marL="3886200" lvl="8" indent="-228600" algn="l" defTabSz="914400" eaLnBrk="1" fontAlgn="base" latinLnBrk="0" hangingPunct="0">
        <a:lnSpc>
          <a:spcPct val="100000"/>
        </a:lnSpc>
        <a:spcBef>
          <a:spcPts val="700"/>
        </a:spcBef>
        <a:spcAft>
          <a:spcPct val="0"/>
        </a:spcAft>
        <a:buSzPct val="100000"/>
        <a:buFont typeface="Arial" panose="020B0604020202020204" pitchFamily="34" charset="0"/>
        <a:defRPr sz="3200" b="0" i="0" u="none" kern="1200" baseline="0">
          <a:solidFill>
            <a:srgbClr val="000000"/>
          </a:solidFill>
          <a:latin typeface="+mn-lt"/>
          <a:ea typeface="+mn-ea"/>
          <a:cs typeface="+mn-cs"/>
          <a:sym typeface="Calibri" panose="020F0502020204030204" pitchFamily="34" charset="0"/>
        </a:defRPr>
      </a:lvl9pPr>
    </p:bodyStyle>
    <p:otherStyle>
      <a:lvl1pPr marL="0" lvl="0"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1pPr>
      <a:lvl2pPr marL="0" lvl="1"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2pPr>
      <a:lvl3pPr marL="0" lvl="2"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3pPr>
      <a:lvl4pPr marL="0" lvl="3"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4pPr>
      <a:lvl5pPr marL="0" lvl="4"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5pPr>
      <a:lvl6pPr marL="2286000" lvl="5"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6pPr>
      <a:lvl7pPr marL="2743200" lvl="6"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7pPr>
      <a:lvl8pPr marL="3200400" lvl="7"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8pPr>
      <a:lvl9pPr marL="3657600" lvl="8" indent="0" algn="l" defTabSz="914400" eaLnBrk="1" fontAlgn="base" latinLnBrk="0" hangingPunct="0">
        <a:lnSpc>
          <a:spcPct val="100000"/>
        </a:lnSpc>
        <a:spcBef>
          <a:spcPct val="0"/>
        </a:spcBef>
        <a:spcAft>
          <a:spcPct val="0"/>
        </a:spcAft>
        <a:buNone/>
        <a:defRPr sz="1600" b="1" i="0" u="none" kern="1200" baseline="0">
          <a:solidFill>
            <a:srgbClr val="000000"/>
          </a:solidFill>
          <a:latin typeface="+mn-lt"/>
          <a:ea typeface="+mn-ea"/>
          <a:cs typeface="+mn-cs"/>
          <a:sym typeface="Calibri" panose="020F050202020403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6" name="标题 15"/>
          <p:cNvSpPr>
            <a:spLocks noGrp="1"/>
          </p:cNvSpPr>
          <p:nvPr>
            <p:ph type="ctrTitle"/>
          </p:nvPr>
        </p:nvSpPr>
        <p:spPr>
          <a:xfrm>
            <a:off x="187643" y="72390"/>
            <a:ext cx="7141369" cy="393859"/>
          </a:xfrm>
        </p:spPr>
        <p:txBody>
          <a:bodyPr anchor="b"/>
          <a:lstStyle>
            <a:lvl1pPr algn="l">
              <a:defRPr sz="1500"/>
            </a:lvl1pPr>
          </a:lstStyle>
          <a:p>
            <a:r>
              <a:rPr lang="zh-CN" altLang="en-US" smtClean="0"/>
              <a:t>单击此处编辑母版标题样式</a:t>
            </a:r>
            <a:endParaRPr lang="zh-CN" altLang="en-US"/>
          </a:p>
        </p:txBody>
      </p:sp>
      <p:sp>
        <p:nvSpPr>
          <p:cNvPr id="17" name="Shape 22"/>
          <p:cNvSpPr>
            <a:spLocks noChangeArrowheads="1"/>
          </p:cNvSpPr>
          <p:nvPr userDrawn="1"/>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grpSp>
        <p:nvGrpSpPr>
          <p:cNvPr id="8" name="组合 7"/>
          <p:cNvGrpSpPr/>
          <p:nvPr userDrawn="1"/>
        </p:nvGrpSpPr>
        <p:grpSpPr>
          <a:xfrm>
            <a:off x="8131969" y="131921"/>
            <a:ext cx="782479" cy="275273"/>
            <a:chOff x="17075" y="277"/>
            <a:chExt cx="1643" cy="578"/>
          </a:xfrm>
        </p:grpSpPr>
        <p:grpSp>
          <p:nvGrpSpPr>
            <p:cNvPr id="11" name="组合 10"/>
            <p:cNvGrpSpPr/>
            <p:nvPr/>
          </p:nvGrpSpPr>
          <p:grpSpPr>
            <a:xfrm>
              <a:off x="17075" y="491"/>
              <a:ext cx="1643" cy="364"/>
              <a:chOff x="17075" y="619"/>
              <a:chExt cx="1643" cy="364"/>
            </a:xfrm>
          </p:grpSpPr>
          <p:sp>
            <p:nvSpPr>
              <p:cNvPr id="12"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3"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8"/>
            <a:stretch>
              <a:fillRect/>
            </a:stretch>
          </p:blipFill>
          <p:spPr>
            <a:xfrm>
              <a:off x="17432" y="277"/>
              <a:ext cx="929" cy="299"/>
            </a:xfrm>
            <a:prstGeom prst="rect">
              <a:avLst/>
            </a:prstGeom>
          </p:spPr>
        </p:pic>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mc:Choice xmlns:p14="http://schemas.microsoft.com/office/powerpoint/2010/main" Requires="p14">
      <p:transition spd="slow" p14:dur="1250"/>
    </mc:Choice>
    <mc:Fallback>
      <p:transition spd="slow"/>
    </mc:Fallback>
  </mc:AlternateContent>
  <p:txStyles>
    <p:titleStyle>
      <a:lvl1pPr algn="l" defTabSz="685800" rtl="0" eaLnBrk="1" latinLnBrk="0" hangingPunct="1">
        <a:lnSpc>
          <a:spcPct val="90000"/>
        </a:lnSpc>
        <a:spcBef>
          <a:spcPct val="0"/>
        </a:spcBef>
        <a:buNone/>
        <a:defRPr sz="1500" b="1" kern="1200">
          <a:solidFill>
            <a:schemeClr val="tx1"/>
          </a:solidFill>
          <a:latin typeface="Microsoft YaHei Bold" panose="020B0502040204020203" charset="-122"/>
          <a:ea typeface="Microsoft YaHei Bold" panose="020B0502040204020203"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icrosoft YaHei Regular" panose="020B0502040204020203" charset="-122"/>
          <a:ea typeface="Microsoft YaHei Regular" panose="020B0502040204020203"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icrosoft YaHei Regular" panose="020B0502040204020203" charset="-122"/>
          <a:ea typeface="Microsoft YaHei Regular" panose="020B0502040204020203"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YaHei Regular" panose="020B0502040204020203" charset="-122"/>
          <a:ea typeface="Microsoft YaHei Regular" panose="020B0502040204020203"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icrosoft YaHei Regular" panose="020B0502040204020203" charset="-122"/>
          <a:ea typeface="Microsoft YaHei Regular" panose="020B0502040204020203"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457200" y="1200150"/>
            <a:ext cx="8229600" cy="3394075"/>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wrap="square" lIns="91440" tIns="45720" rIns="91440" bIns="45720" numCol="1" anchor="ctr" anchorCtr="0" compatLnSpc="1"/>
          <a:lstStyle>
            <a:lvl1pPr>
              <a:defRPr sz="1200" smtClean="0">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wrap="square" lIns="91440" tIns="45720" rIns="91440" bIns="45720" numCol="1" anchor="ctr" anchorCtr="0" compatLnSpc="1"/>
          <a:lstStyle>
            <a:lvl1pPr algn="ctr">
              <a:defRPr sz="1200" smtClean="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rgbClr val="898989"/>
              </a:solidFill>
              <a:effectLst/>
              <a:uLnTx/>
              <a:uFillTx/>
              <a:latin typeface="Calibri" panose="020F0502020204030204" pitchFamily="34" charset="0"/>
              <a:ea typeface="宋体" panose="02010600030101010101" pitchFamily="2" charset="-122"/>
              <a:cs typeface="Calibri" panose="020F0502020204030204" pitchFamily="34" charset="0"/>
              <a:sym typeface="Calibri" panose="020F0502020204030204" pitchFamily="34" charset="0"/>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wrap="square" lIns="91440" tIns="45720" rIns="91440" bIns="45720" numCol="1" anchor="ctr" anchorCtr="0" compatLnSpc="1"/>
          <a:lstStyle/>
          <a:p>
            <a:pPr lvl="0" algn="r" eaLnBrk="1" fontAlgn="base" hangingPunct="1"/>
            <a:fld id="{9A0DB2DC-4C9A-4742-B13C-FB6460FD3503}" type="slidenum">
              <a:rPr lang="zh-CN" altLang="en-US" sz="1200" strike="noStrike" noProof="1" dirty="0">
                <a:solidFill>
                  <a:srgbClr val="898989"/>
                </a:solidFill>
                <a:latin typeface="Calibri" panose="020F0502020204030204" pitchFamily="34" charset="0"/>
                <a:ea typeface="宋体" panose="02010600030101010101" pitchFamily="2" charset="-122"/>
                <a:cs typeface="+mn-ea"/>
              </a:rPr>
            </a:fld>
            <a:endParaRPr lang="zh-CN" altLang="en-US" sz="1200" strike="noStrike" noProof="1">
              <a:solidFill>
                <a:srgbClr val="898989"/>
              </a:solidFill>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tags" Target="../tags/tag126.xml"/><Relationship Id="rId2" Type="http://schemas.openxmlformats.org/officeDocument/2006/relationships/image" Target="../media/image7.png"/><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8.xml"/><Relationship Id="rId2" Type="http://schemas.openxmlformats.org/officeDocument/2006/relationships/image" Target="../media/image14.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8.xml"/><Relationship Id="rId2" Type="http://schemas.openxmlformats.org/officeDocument/2006/relationships/image" Target="../media/image23.png"/><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3.png"/><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4.xml"/><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9.png"/><Relationship Id="rId1"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0.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9.xml"/><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0" y="988695"/>
            <a:ext cx="9144000" cy="2946083"/>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33901" y="801529"/>
            <a:ext cx="7676674" cy="3319939"/>
          </a:xfrm>
          <a:prstGeom prst="rect">
            <a:avLst/>
          </a:prstGeom>
          <a:solidFill>
            <a:srgbClr val="C51A24"/>
          </a:solidFill>
          <a:ln w="12700">
            <a:noFill/>
            <a:miter lim="400000"/>
          </a:ln>
          <a:effectLst/>
        </p:spPr>
        <p:txBody>
          <a:bodyPr lIns="45718" rIns="45718" anchor="ctr"/>
          <a:lstStyle/>
          <a:p>
            <a:pPr algn="ct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54292" y="22860"/>
            <a:ext cx="9198293" cy="5174456"/>
          </a:xfrm>
          <a:prstGeom prst="rect">
            <a:avLst/>
          </a:prstGeom>
          <a:noFill/>
          <a:ln w="12700">
            <a:noFill/>
            <a:miter lim="400000"/>
            <a:headEnd/>
            <a:tailEnd/>
          </a:ln>
        </p:spPr>
      </p:pic>
      <p:sp>
        <p:nvSpPr>
          <p:cNvPr id="24" name="Shape 26"/>
          <p:cNvSpPr/>
          <p:nvPr/>
        </p:nvSpPr>
        <p:spPr>
          <a:xfrm>
            <a:off x="3021330" y="3127375"/>
            <a:ext cx="3148965" cy="299085"/>
          </a:xfrm>
          <a:prstGeom prst="rect">
            <a:avLst/>
          </a:prstGeom>
          <a:ln w="12700">
            <a:miter lim="400000"/>
          </a:ln>
          <a:effectLst>
            <a:outerShdw blurRad="63500" rotWithShape="0">
              <a:srgbClr val="808080">
                <a:alpha val="31423"/>
              </a:srgbClr>
            </a:outerShdw>
          </a:effectLst>
        </p:spPr>
        <p:txBody>
          <a:bodyPr wrap="square" lIns="45718" rIns="45718">
            <a:spAutoFit/>
          </a:bodyPr>
          <a:p>
            <a:pPr lvl="0" algn="ctr"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微软雅黑" panose="020B0503020204020204" pitchFamily="34" charset="-122"/>
              </a:rPr>
              <a:t>管理员权限</a:t>
            </a:r>
            <a:endParaRPr lang="zh-CN" sz="1350" kern="0" dirty="0">
              <a:sym typeface="微软雅黑" panose="020B0503020204020204" pitchFamily="34" charset="-122"/>
            </a:endParaRPr>
          </a:p>
        </p:txBody>
      </p:sp>
      <p:sp>
        <p:nvSpPr>
          <p:cNvPr id="16" name="Shape 26"/>
          <p:cNvSpPr/>
          <p:nvPr/>
        </p:nvSpPr>
        <p:spPr>
          <a:xfrm>
            <a:off x="1127760" y="1405414"/>
            <a:ext cx="6888956" cy="1337945"/>
          </a:xfrm>
          <a:prstGeom prst="rect">
            <a:avLst/>
          </a:prstGeom>
          <a:ln w="12700">
            <a:miter lim="400000"/>
          </a:ln>
          <a:effectLst>
            <a:outerShdw blurRad="63500" rotWithShape="0">
              <a:srgbClr val="808080">
                <a:alpha val="31423"/>
              </a:srgbClr>
            </a:outerShdw>
          </a:effectLst>
        </p:spPr>
        <p:txBody>
          <a:bodyPr wrap="square" lIns="45718" rIns="45718">
            <a:spAutoFit/>
          </a:bodyPr>
          <a:lstStyle/>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300" b="1" kern="0" dirty="0">
                <a:sym typeface="微软雅黑" panose="020B0503020204020204" pitchFamily="34" charset="-122"/>
              </a:rPr>
              <a:t>校友邦实习实训平台</a:t>
            </a:r>
            <a:endParaRPr lang="zh-CN" sz="3600" b="1" kern="0" dirty="0">
              <a:sym typeface="微软雅黑" panose="020B0503020204020204" pitchFamily="34" charset="-122"/>
            </a:endParaRPr>
          </a:p>
          <a:p>
            <a:pPr lvl="0" algn="ctr"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100" kern="0" dirty="0">
                <a:sym typeface="微软雅黑" panose="020B0503020204020204" pitchFamily="34" charset="-122"/>
              </a:rPr>
              <a:t>操作指南</a:t>
            </a:r>
            <a:endParaRPr lang="zh-CN" sz="2100" kern="0" dirty="0">
              <a:sym typeface="微软雅黑" panose="020B0503020204020204" pitchFamily="34" charset="-122"/>
            </a:endParaRPr>
          </a:p>
        </p:txBody>
      </p:sp>
      <p:cxnSp>
        <p:nvCxnSpPr>
          <p:cNvPr id="11" name="直接连接符 10"/>
          <p:cNvCxnSpPr/>
          <p:nvPr/>
        </p:nvCxnSpPr>
        <p:spPr>
          <a:xfrm>
            <a:off x="3781901" y="2923699"/>
            <a:ext cx="15801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4010978" y="4356735"/>
            <a:ext cx="1122521" cy="359569"/>
            <a:chOff x="8365" y="9148"/>
            <a:chExt cx="2357" cy="755"/>
          </a:xfrm>
        </p:grpSpPr>
        <p:sp>
          <p:nvSpPr>
            <p:cNvPr id="29"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1"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 name="图片 14"/>
          <p:cNvPicPr>
            <a:picLocks noChangeAspect="1"/>
          </p:cNvPicPr>
          <p:nvPr/>
        </p:nvPicPr>
        <p:blipFill>
          <a:blip r:embed="rId1"/>
          <a:stretch>
            <a:fillRect/>
          </a:stretch>
        </p:blipFill>
        <p:spPr>
          <a:xfrm>
            <a:off x="259080" y="569595"/>
            <a:ext cx="8212455" cy="4003675"/>
          </a:xfrm>
          <a:prstGeom prst="rect">
            <a:avLst/>
          </a:prstGeom>
        </p:spPr>
      </p:pic>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7" name="文本框 6"/>
          <p:cNvSpPr txBox="1"/>
          <p:nvPr/>
        </p:nvSpPr>
        <p:spPr>
          <a:xfrm>
            <a:off x="5868035" y="1405889"/>
            <a:ext cx="246570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修改个人资料或角色切换</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7152640" y="813435"/>
            <a:ext cx="304800" cy="5924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630555" y="631825"/>
            <a:ext cx="54991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5" name="文本框 4"/>
          <p:cNvSpPr txBox="1"/>
          <p:nvPr/>
        </p:nvSpPr>
        <p:spPr>
          <a:xfrm>
            <a:off x="741678" y="3088640"/>
            <a:ext cx="327025" cy="107632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6" name="矩形 5"/>
          <p:cNvSpPr/>
          <p:nvPr/>
        </p:nvSpPr>
        <p:spPr>
          <a:xfrm>
            <a:off x="259080" y="631825"/>
            <a:ext cx="370840" cy="396875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sp>
        <p:nvSpPr>
          <p:cNvPr id="9" name="文本框 8"/>
          <p:cNvSpPr txBox="1"/>
          <p:nvPr/>
        </p:nvSpPr>
        <p:spPr>
          <a:xfrm>
            <a:off x="937891" y="405761"/>
            <a:ext cx="137858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导航菜单</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0" name="文本框 9"/>
          <p:cNvSpPr txBox="1"/>
          <p:nvPr/>
        </p:nvSpPr>
        <p:spPr>
          <a:xfrm>
            <a:off x="3628390" y="1405890"/>
            <a:ext cx="121666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功能区</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1181100" y="812800"/>
            <a:ext cx="7291070" cy="3788410"/>
          </a:xfrm>
          <a:prstGeom prst="rect">
            <a:avLst/>
          </a:prstGeom>
          <a:noFill/>
          <a:ln>
            <a:solidFill>
              <a:srgbClr val="00B0F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fontAlgn="base"/>
            <a:endParaRPr lang="zh-CN" altLang="en-US" strike="noStrike" noProof="1"/>
          </a:p>
        </p:txBody>
      </p:sp>
      <p:cxnSp>
        <p:nvCxnSpPr>
          <p:cNvPr id="13" name="直接箭头连接符 12"/>
          <p:cNvCxnSpPr/>
          <p:nvPr/>
        </p:nvCxnSpPr>
        <p:spPr>
          <a:xfrm flipH="1">
            <a:off x="526415" y="649605"/>
            <a:ext cx="542290" cy="4133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微信小程序</a:t>
            </a:r>
            <a:endParaRPr lang="zh-CN" altLang="en-US"/>
          </a:p>
        </p:txBody>
      </p:sp>
      <p:sp>
        <p:nvSpPr>
          <p:cNvPr id="3" name="文本框 2"/>
          <p:cNvSpPr txBox="1"/>
          <p:nvPr/>
        </p:nvSpPr>
        <p:spPr>
          <a:xfrm>
            <a:off x="0" y="533400"/>
            <a:ext cx="4603750" cy="110045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关注教师端小程序</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微信扫描下方二维码关注校友邦教师端公众号</a:t>
            </a:r>
            <a:endPar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点击实践管理</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工作台</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
        <p:nvSpPr>
          <p:cNvPr id="7" name="文本框 6"/>
          <p:cNvSpPr txBox="1"/>
          <p:nvPr/>
        </p:nvSpPr>
        <p:spPr>
          <a:xfrm>
            <a:off x="4707890" y="342900"/>
            <a:ext cx="4300220" cy="1740535"/>
          </a:xfrm>
          <a:prstGeom prst="rect">
            <a:avLst/>
          </a:prstGeom>
          <a:noFill/>
        </p:spPr>
        <p:txBody>
          <a:bodyPr wrap="square">
            <a:spAutoFit/>
          </a:bodyPr>
          <a:p>
            <a:pPr marR="0" algn="ctr" defTabSz="914400">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小程序登录</a:t>
            </a:r>
            <a:endParaRPr kumimoji="0" lang="en-US" altLang="zh-CN"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输入学校、账号、密码进行登录</a:t>
            </a:r>
            <a:endParaRPr lang="zh-CN" altLang="en-US" b="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在下方我的</a:t>
            </a:r>
            <a:r>
              <a:rPr kumimoji="0" lang="en-US" altLang="zh-CN"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a:t>
            </a: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设置里可以退出登录，切换账号或修改密码等</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342900" marR="0" indent="-342900" defTabSz="914400">
              <a:lnSpc>
                <a:spcPct val="130000"/>
              </a:lnSpc>
              <a:buClrTx/>
              <a:buSzTx/>
              <a:buAutoNum type="arabicPeriod"/>
              <a:defRPr/>
            </a:pPr>
            <a:r>
              <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教师账号统一生成，无需自行注册</a:t>
            </a:r>
            <a:endParaRPr kumimoji="0" lang="zh-CN" altLang="en-US"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pic>
        <p:nvPicPr>
          <p:cNvPr id="8" name="图片 7"/>
          <p:cNvPicPr>
            <a:picLocks noChangeAspect="1"/>
          </p:cNvPicPr>
          <p:nvPr>
            <p:custDataLst>
              <p:tags r:id="rId1"/>
            </p:custDataLst>
          </p:nvPr>
        </p:nvPicPr>
        <p:blipFill>
          <a:blip r:embed="rId2"/>
          <a:stretch>
            <a:fillRect/>
          </a:stretch>
        </p:blipFill>
        <p:spPr>
          <a:xfrm>
            <a:off x="5036820" y="2139315"/>
            <a:ext cx="1863090" cy="270129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70485" y="2057400"/>
            <a:ext cx="2355215" cy="2355215"/>
          </a:xfrm>
          <a:prstGeom prst="rect">
            <a:avLst/>
          </a:prstGeom>
        </p:spPr>
      </p:pic>
      <p:pic>
        <p:nvPicPr>
          <p:cNvPr id="6" name="图片 5"/>
          <p:cNvPicPr>
            <a:picLocks noChangeAspect="1"/>
          </p:cNvPicPr>
          <p:nvPr/>
        </p:nvPicPr>
        <p:blipFill>
          <a:blip r:embed="rId5"/>
          <a:stretch>
            <a:fillRect/>
          </a:stretch>
        </p:blipFill>
        <p:spPr>
          <a:xfrm>
            <a:off x="2425700" y="2067560"/>
            <a:ext cx="2432050" cy="2345690"/>
          </a:xfrm>
          <a:prstGeom prst="rect">
            <a:avLst/>
          </a:prstGeom>
        </p:spPr>
      </p:pic>
      <p:pic>
        <p:nvPicPr>
          <p:cNvPr id="9" name="图片 8"/>
          <p:cNvPicPr>
            <a:picLocks noChangeAspect="1"/>
          </p:cNvPicPr>
          <p:nvPr/>
        </p:nvPicPr>
        <p:blipFill>
          <a:blip r:embed="rId6"/>
          <a:stretch>
            <a:fillRect/>
          </a:stretch>
        </p:blipFill>
        <p:spPr>
          <a:xfrm>
            <a:off x="6948805" y="2139315"/>
            <a:ext cx="1901825" cy="2696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03</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管理员电脑网页操作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管理员电脑网页端的操作说明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1.</a:t>
            </a:r>
            <a:r>
              <a:rPr lang="zh-CN" altLang="en-US">
                <a:sym typeface="+mn-ea"/>
              </a:rPr>
              <a:t>导入基础信息</a:t>
            </a:r>
            <a:endParaRPr lang="zh-CN" altLang="en-US">
              <a:sym typeface="+mn-ea"/>
            </a:endParaRPr>
          </a:p>
        </p:txBody>
      </p:sp>
      <p:sp>
        <p:nvSpPr>
          <p:cNvPr id="4" name="文本框 3"/>
          <p:cNvSpPr txBox="1"/>
          <p:nvPr/>
        </p:nvSpPr>
        <p:spPr>
          <a:xfrm>
            <a:off x="1299528" y="731838"/>
            <a:ext cx="6543675" cy="2268855"/>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导入基础信息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基础信息</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点击相应功能菜单按钮，进入相应基础信息功能模块</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点击新增（或批量导入）按钮，新增相关信息</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上传信息，导入成功</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259080" y="636905"/>
            <a:ext cx="8568055" cy="4136390"/>
          </a:xfrm>
          <a:prstGeom prst="rect">
            <a:avLst/>
          </a:prstGeom>
        </p:spPr>
      </p:pic>
      <p:sp>
        <p:nvSpPr>
          <p:cNvPr id="2" name="标题 1"/>
          <p:cNvSpPr>
            <a:spLocks noGrp="1"/>
          </p:cNvSpPr>
          <p:nvPr>
            <p:ph type="ctrTitle"/>
          </p:nvPr>
        </p:nvSpPr>
        <p:spPr/>
        <p:txBody>
          <a:bodyPr/>
          <a:p>
            <a:r>
              <a:rPr lang="en-US" altLang="zh-CN">
                <a:sym typeface="+mn-ea"/>
              </a:rPr>
              <a:t>1.1 </a:t>
            </a:r>
            <a:r>
              <a:rPr lang="zh-CN" altLang="en-US">
                <a:sym typeface="+mn-ea"/>
              </a:rPr>
              <a:t>导入基础信息</a:t>
            </a:r>
            <a:r>
              <a:rPr lang="en-US" altLang="zh-CN">
                <a:sym typeface="+mn-ea"/>
              </a:rPr>
              <a:t>-</a:t>
            </a:r>
            <a:r>
              <a:rPr lang="zh-CN" altLang="en-US">
                <a:sym typeface="+mn-ea"/>
              </a:rPr>
              <a:t>学生</a:t>
            </a:r>
            <a:r>
              <a:rPr lang="zh-CN" altLang="en-US">
                <a:sym typeface="+mn-ea"/>
              </a:rPr>
              <a:t>信息</a:t>
            </a:r>
            <a:endParaRPr lang="zh-CN" altLang="en-US">
              <a:sym typeface="+mn-ea"/>
            </a:endParaRPr>
          </a:p>
        </p:txBody>
      </p:sp>
      <p:cxnSp>
        <p:nvCxnSpPr>
          <p:cNvPr id="7" name="直接箭头连接符 6"/>
          <p:cNvCxnSpPr/>
          <p:nvPr/>
        </p:nvCxnSpPr>
        <p:spPr>
          <a:xfrm flipH="1">
            <a:off x="539750" y="1059815"/>
            <a:ext cx="751205" cy="3594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90955" y="811530"/>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flipV="1">
            <a:off x="1143635" y="1595755"/>
            <a:ext cx="503555" cy="5041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547495" y="2139315"/>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学生信息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267585" y="1497330"/>
            <a:ext cx="864235" cy="1377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108325" y="1595755"/>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V="1">
            <a:off x="7331710" y="2430145"/>
            <a:ext cx="384175" cy="2133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39410" y="2643505"/>
            <a:ext cx="218122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查看、编辑、学籍异动等操作</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358140" y="690245"/>
            <a:ext cx="8290560" cy="3943350"/>
          </a:xfrm>
          <a:prstGeom prst="rect">
            <a:avLst/>
          </a:prstGeom>
        </p:spPr>
      </p:pic>
      <p:sp>
        <p:nvSpPr>
          <p:cNvPr id="2" name="标题 1"/>
          <p:cNvSpPr>
            <a:spLocks noGrp="1"/>
          </p:cNvSpPr>
          <p:nvPr>
            <p:ph type="ctrTitle"/>
          </p:nvPr>
        </p:nvSpPr>
        <p:spPr/>
        <p:txBody>
          <a:bodyPr/>
          <a:p>
            <a:r>
              <a:rPr lang="en-US" altLang="zh-CN">
                <a:sym typeface="+mn-ea"/>
              </a:rPr>
              <a:t>1.2 </a:t>
            </a:r>
            <a:r>
              <a:rPr lang="zh-CN" altLang="en-US">
                <a:sym typeface="+mn-ea"/>
              </a:rPr>
              <a:t>导入基础信息</a:t>
            </a:r>
            <a:r>
              <a:rPr lang="en-US" altLang="zh-CN">
                <a:sym typeface="+mn-ea"/>
              </a:rPr>
              <a:t>-</a:t>
            </a:r>
            <a:r>
              <a:rPr lang="zh-CN" altLang="en-US">
                <a:sym typeface="+mn-ea"/>
              </a:rPr>
              <a:t>教师</a:t>
            </a:r>
            <a:r>
              <a:rPr lang="zh-CN" altLang="en-US">
                <a:sym typeface="+mn-ea"/>
              </a:rPr>
              <a:t>信息</a:t>
            </a:r>
            <a:endParaRPr lang="zh-CN" altLang="en-US">
              <a:sym typeface="+mn-ea"/>
            </a:endParaRPr>
          </a:p>
        </p:txBody>
      </p:sp>
      <p:cxnSp>
        <p:nvCxnSpPr>
          <p:cNvPr id="7" name="直接箭头连接符 6"/>
          <p:cNvCxnSpPr/>
          <p:nvPr/>
        </p:nvCxnSpPr>
        <p:spPr>
          <a:xfrm flipH="1">
            <a:off x="565785" y="771525"/>
            <a:ext cx="694055" cy="6838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259840" y="690245"/>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5" name="直接箭头连接符 4"/>
          <p:cNvCxnSpPr/>
          <p:nvPr/>
        </p:nvCxnSpPr>
        <p:spPr>
          <a:xfrm flipH="1" flipV="1">
            <a:off x="1052195" y="1517015"/>
            <a:ext cx="351790" cy="4781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259840" y="2054860"/>
            <a:ext cx="19970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H="1">
            <a:off x="1970405" y="1131570"/>
            <a:ext cx="1305560" cy="21844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19475" y="87630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1.2</a:t>
            </a:r>
            <a:r>
              <a:rPr lang="zh-CN" altLang="en-US">
                <a:sym typeface="+mn-ea"/>
              </a:rPr>
              <a:t>导入基础信息</a:t>
            </a:r>
            <a:r>
              <a:rPr lang="en-US" altLang="zh-CN">
                <a:sym typeface="+mn-ea"/>
              </a:rPr>
              <a:t>-</a:t>
            </a:r>
            <a:r>
              <a:rPr lang="zh-CN" altLang="en-US">
                <a:sym typeface="+mn-ea"/>
              </a:rPr>
              <a:t>教师</a:t>
            </a:r>
            <a:r>
              <a:rPr lang="zh-CN" altLang="en-US">
                <a:sym typeface="+mn-ea"/>
              </a:rPr>
              <a:t>信息</a:t>
            </a:r>
            <a:endParaRPr lang="zh-CN" altLang="en-US">
              <a:sym typeface="+mn-ea"/>
            </a:endParaRPr>
          </a:p>
        </p:txBody>
      </p:sp>
      <p:pic>
        <p:nvPicPr>
          <p:cNvPr id="3" name="图片 2"/>
          <p:cNvPicPr>
            <a:picLocks noChangeAspect="1"/>
          </p:cNvPicPr>
          <p:nvPr/>
        </p:nvPicPr>
        <p:blipFill>
          <a:blip r:embed="rId1"/>
          <a:stretch>
            <a:fillRect/>
          </a:stretch>
        </p:blipFill>
        <p:spPr>
          <a:xfrm>
            <a:off x="1280160" y="800100"/>
            <a:ext cx="6583680" cy="3543300"/>
          </a:xfrm>
          <a:prstGeom prst="rect">
            <a:avLst/>
          </a:prstGeom>
        </p:spPr>
      </p:pic>
      <p:cxnSp>
        <p:nvCxnSpPr>
          <p:cNvPr id="14" name="直接箭头连接符 13"/>
          <p:cNvCxnSpPr/>
          <p:nvPr/>
        </p:nvCxnSpPr>
        <p:spPr>
          <a:xfrm flipH="1">
            <a:off x="3378200" y="3507740"/>
            <a:ext cx="690245" cy="66421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641725" y="1515110"/>
            <a:ext cx="2536190" cy="82994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带</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号为必填项，手机和邮箱至少填一项，建议使用手机号</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3999865" y="3146425"/>
            <a:ext cx="306641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提交并发送账号密码</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66165" y="603250"/>
            <a:ext cx="3971925" cy="1960880"/>
          </a:xfrm>
          <a:prstGeom prst="rect">
            <a:avLst/>
          </a:prstGeom>
        </p:spPr>
      </p:pic>
      <p:pic>
        <p:nvPicPr>
          <p:cNvPr id="5" name="图片 4"/>
          <p:cNvPicPr>
            <a:picLocks noChangeAspect="1"/>
          </p:cNvPicPr>
          <p:nvPr/>
        </p:nvPicPr>
        <p:blipFill>
          <a:blip r:embed="rId2"/>
          <a:stretch>
            <a:fillRect/>
          </a:stretch>
        </p:blipFill>
        <p:spPr>
          <a:xfrm>
            <a:off x="1066165" y="2794000"/>
            <a:ext cx="3971925" cy="2070735"/>
          </a:xfrm>
          <a:prstGeom prst="rect">
            <a:avLst/>
          </a:prstGeom>
        </p:spPr>
      </p:pic>
      <p:sp>
        <p:nvSpPr>
          <p:cNvPr id="8194" name="Text Box 1" descr="矩形 23552"/>
          <p:cNvSpPr>
            <a:spLocks noChangeArrowheads="1"/>
          </p:cNvSpPr>
          <p:nvPr/>
        </p:nvSpPr>
        <p:spPr bwMode="auto">
          <a:xfrm>
            <a:off x="308610" y="133826"/>
            <a:ext cx="3775710"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500" b="1">
                <a:solidFill>
                  <a:schemeClr val="tx1"/>
                </a:solidFill>
                <a:latin typeface="Microsoft YaHei Bold" panose="020B0502040204020203" charset="-122"/>
                <a:ea typeface="Microsoft YaHei Bold" panose="020B0502040204020203" charset="-122"/>
                <a:sym typeface="+mn-ea"/>
              </a:rPr>
              <a:t>1.2</a:t>
            </a:r>
            <a:r>
              <a:rPr lang="zh-CN" altLang="en-US" sz="1500" b="1">
                <a:solidFill>
                  <a:schemeClr val="tx1"/>
                </a:solidFill>
                <a:latin typeface="Microsoft YaHei Bold" panose="020B0502040204020203" charset="-122"/>
                <a:ea typeface="Microsoft YaHei Bold" panose="020B0502040204020203" charset="-122"/>
                <a:sym typeface="+mn-ea"/>
              </a:rPr>
              <a:t>导入基础信息</a:t>
            </a:r>
            <a:r>
              <a:rPr lang="en-US" altLang="zh-CN" sz="1500" b="1">
                <a:solidFill>
                  <a:schemeClr val="tx1"/>
                </a:solidFill>
                <a:latin typeface="Microsoft YaHei Bold" panose="020B0502040204020203" charset="-122"/>
                <a:ea typeface="Microsoft YaHei Bold" panose="020B0502040204020203" charset="-122"/>
                <a:sym typeface="+mn-ea"/>
              </a:rPr>
              <a:t>-</a:t>
            </a:r>
            <a:r>
              <a:rPr lang="zh-CN" altLang="en-US" sz="1500" b="1">
                <a:solidFill>
                  <a:schemeClr val="tx1"/>
                </a:solidFill>
                <a:latin typeface="Microsoft YaHei Bold" panose="020B0502040204020203" charset="-122"/>
                <a:ea typeface="Microsoft YaHei Bold" panose="020B0502040204020203" charset="-122"/>
                <a:sym typeface="+mn-ea"/>
              </a:rPr>
              <a:t>教师信息</a:t>
            </a:r>
            <a:endParaRPr lang="zh-CN" altLang="en-US" sz="1500" b="1">
              <a:solidFill>
                <a:schemeClr val="tx1"/>
              </a:solidFill>
              <a:latin typeface="Microsoft YaHei Bold" panose="020B0502040204020203" charset="-122"/>
              <a:ea typeface="Microsoft YaHei Bold" panose="020B0502040204020203" charset="-122"/>
              <a:sym typeface="+mn-ea"/>
            </a:endParaRPr>
          </a:p>
        </p:txBody>
      </p:sp>
      <p:sp>
        <p:nvSpPr>
          <p:cNvPr id="3" name="矩形 2"/>
          <p:cNvSpPr/>
          <p:nvPr/>
        </p:nvSpPr>
        <p:spPr>
          <a:xfrm>
            <a:off x="5535930" y="770890"/>
            <a:ext cx="1661636"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新增教师</a:t>
            </a:r>
            <a:endParaRPr lang="zh-CN" sz="1500" kern="0" dirty="0">
              <a:solidFill>
                <a:schemeClr val="tx1"/>
              </a:solidFill>
              <a:sym typeface="+mn-lt"/>
            </a:endParaRPr>
          </a:p>
        </p:txBody>
      </p:sp>
      <p:sp>
        <p:nvSpPr>
          <p:cNvPr id="4" name="TextBox 11"/>
          <p:cNvSpPr/>
          <p:nvPr/>
        </p:nvSpPr>
        <p:spPr>
          <a:xfrm>
            <a:off x="5535295" y="1199515"/>
            <a:ext cx="2571750" cy="842645"/>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适合新增少量教师，提交后生成教师账号密码，系统自动发送短信或邮寄到联系信息上；</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页面下方权限设置，可设置教师账号角色和权限。</a:t>
            </a:r>
            <a:endParaRPr lang="zh-CN" altLang="en-US" sz="900" kern="0" dirty="0">
              <a:solidFill>
                <a:schemeClr val="tx1">
                  <a:lumMod val="65000"/>
                  <a:lumOff val="35000"/>
                </a:schemeClr>
              </a:solidFill>
              <a:sym typeface="+mn-lt"/>
            </a:endParaRPr>
          </a:p>
        </p:txBody>
      </p:sp>
      <p:sp>
        <p:nvSpPr>
          <p:cNvPr id="6" name="矩形 5"/>
          <p:cNvSpPr/>
          <p:nvPr/>
        </p:nvSpPr>
        <p:spPr>
          <a:xfrm>
            <a:off x="5535930" y="2947511"/>
            <a:ext cx="1404938"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批量导入</a:t>
            </a:r>
            <a:endParaRPr lang="zh-CN" sz="1500" kern="0" dirty="0">
              <a:solidFill>
                <a:schemeClr val="tx1"/>
              </a:solidFill>
              <a:sym typeface="+mn-lt"/>
            </a:endParaRPr>
          </a:p>
        </p:txBody>
      </p:sp>
      <p:sp>
        <p:nvSpPr>
          <p:cNvPr id="7" name="TextBox 11"/>
          <p:cNvSpPr/>
          <p:nvPr/>
        </p:nvSpPr>
        <p:spPr>
          <a:xfrm>
            <a:off x="5535930" y="3294380"/>
            <a:ext cx="2571115" cy="1423670"/>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适合导入大量教师信息，导入完成后，自动生成教师账号；</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教师账号密码可以设置为统一初始密码或者有联系方式的教师随机密码，无联系方式的统一密码；</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3.</a:t>
            </a:r>
            <a:r>
              <a:rPr lang="zh-CN" altLang="en-US" sz="900" kern="0" dirty="0">
                <a:solidFill>
                  <a:schemeClr val="tx1">
                    <a:lumMod val="65000"/>
                    <a:lumOff val="35000"/>
                  </a:schemeClr>
                </a:solidFill>
                <a:sym typeface="+mn-lt"/>
              </a:rPr>
              <a:t>模板上可直接设置教师权限，也可统一导入为指导教师权限，后期手动添加管理员权限。</a:t>
            </a:r>
            <a:endParaRPr lang="zh-CN" altLang="en-US" sz="900" kern="0" dirty="0">
              <a:solidFill>
                <a:schemeClr val="tx1">
                  <a:lumMod val="65000"/>
                  <a:lumOff val="35000"/>
                </a:schemeClr>
              </a:solidFill>
              <a:sym typeface="+mn-lt"/>
            </a:endParaRPr>
          </a:p>
        </p:txBody>
      </p:sp>
      <p:sp>
        <p:nvSpPr>
          <p:cNvPr id="9"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cxnSp>
        <p:nvCxnSpPr>
          <p:cNvPr id="8" name="直接连接符 7"/>
          <p:cNvCxnSpPr/>
          <p:nvPr/>
        </p:nvCxnSpPr>
        <p:spPr>
          <a:xfrm>
            <a:off x="4230370" y="2890520"/>
            <a:ext cx="3822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66165" y="2751455"/>
            <a:ext cx="3960000" cy="0"/>
          </a:xfrm>
          <a:prstGeom prst="line">
            <a:avLst/>
          </a:prstGeom>
          <a:ln w="28575" cmpd="sng">
            <a:solidFill>
              <a:srgbClr val="FF0000"/>
            </a:solidFill>
            <a:prstDash val="solid"/>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1.3 </a:t>
            </a:r>
            <a:r>
              <a:rPr lang="zh-CN" altLang="en-US">
                <a:sym typeface="+mn-ea"/>
              </a:rPr>
              <a:t>导入基础信息</a:t>
            </a:r>
            <a:r>
              <a:rPr lang="en-US" altLang="zh-CN">
                <a:sym typeface="+mn-ea"/>
              </a:rPr>
              <a:t>-</a:t>
            </a:r>
            <a:r>
              <a:rPr lang="zh-CN" altLang="en-US">
                <a:sym typeface="+mn-ea"/>
              </a:rPr>
              <a:t>实践课程</a:t>
            </a:r>
            <a:endParaRPr lang="zh-CN" altLang="en-US">
              <a:sym typeface="+mn-ea"/>
            </a:endParaRPr>
          </a:p>
        </p:txBody>
      </p:sp>
      <p:pic>
        <p:nvPicPr>
          <p:cNvPr id="3" name="图片 2"/>
          <p:cNvPicPr>
            <a:picLocks noChangeAspect="1"/>
          </p:cNvPicPr>
          <p:nvPr/>
        </p:nvPicPr>
        <p:blipFill>
          <a:blip r:embed="rId1"/>
          <a:stretch>
            <a:fillRect/>
          </a:stretch>
        </p:blipFill>
        <p:spPr>
          <a:xfrm>
            <a:off x="500380" y="555625"/>
            <a:ext cx="8295005" cy="4027170"/>
          </a:xfrm>
          <a:prstGeom prst="rect">
            <a:avLst/>
          </a:prstGeom>
        </p:spPr>
      </p:pic>
      <p:cxnSp>
        <p:nvCxnSpPr>
          <p:cNvPr id="7" name="直接箭头连接符 6"/>
          <p:cNvCxnSpPr/>
          <p:nvPr/>
        </p:nvCxnSpPr>
        <p:spPr>
          <a:xfrm flipH="1">
            <a:off x="827405" y="1131570"/>
            <a:ext cx="673100" cy="2470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547495" y="915670"/>
            <a:ext cx="267843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基础信息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flipV="1">
            <a:off x="1259840" y="2067560"/>
            <a:ext cx="436880" cy="19177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03350" y="2283460"/>
            <a:ext cx="199707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实践课程</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339975" y="1593850"/>
            <a:ext cx="1045210" cy="3486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420110" y="1779270"/>
            <a:ext cx="19697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新增或批量导入</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8" name="直接箭头连接符 7"/>
          <p:cNvCxnSpPr/>
          <p:nvPr/>
        </p:nvCxnSpPr>
        <p:spPr>
          <a:xfrm flipV="1">
            <a:off x="6876415" y="2339340"/>
            <a:ext cx="1162050" cy="37592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062220" y="2772410"/>
            <a:ext cx="19970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预览和编辑已录入的课程</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2.</a:t>
            </a:r>
            <a:r>
              <a:rPr lang="zh-CN">
                <a:sym typeface="+mn-ea"/>
              </a:rPr>
              <a:t>实习计划设置</a:t>
            </a:r>
            <a:endParaRPr lang="zh-CN">
              <a:sym typeface="+mn-ea"/>
            </a:endParaRPr>
          </a:p>
        </p:txBody>
      </p:sp>
      <p:sp>
        <p:nvSpPr>
          <p:cNvPr id="5" name="文本框 4"/>
          <p:cNvSpPr txBox="1"/>
          <p:nvPr/>
        </p:nvSpPr>
        <p:spPr>
          <a:xfrm>
            <a:off x="1060450" y="762000"/>
            <a:ext cx="7021513" cy="3783965"/>
          </a:xfrm>
          <a:prstGeom prst="rect">
            <a:avLst/>
          </a:prstGeom>
          <a:noFill/>
          <a:ln w="9525">
            <a:noFill/>
          </a:ln>
        </p:spPr>
        <p:txBody>
          <a:bodyPr>
            <a:spAutoFit/>
          </a:bodyPr>
          <a:p>
            <a:pPr marR="0" algn="ctr" defTabSz="914400">
              <a:lnSpc>
                <a:spcPct val="130000"/>
              </a:lnSpc>
              <a:buClrTx/>
              <a:buSzTx/>
              <a:defRPr/>
            </a:pPr>
            <a:r>
              <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实习计划设置</a:t>
            </a:r>
            <a:endParaRPr kumimoji="0" lang="zh-CN" altLang="en-US" sz="2400" kern="1200" cap="none" spc="0" normalizeH="0" baseline="0" noProof="1">
              <a:solidFill>
                <a:srgbClr val="FF0000"/>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algn="ctr" defTabSz="914400">
              <a:lnSpc>
                <a:spcPct val="130000"/>
              </a:lnSpc>
              <a:buClrTx/>
              <a:buSzTx/>
              <a:defRPr/>
            </a:pPr>
            <a:endParaRPr kumimoji="0" lang="zh-CN" altLang="en-US" sz="2400" kern="1200" cap="none" spc="0" normalizeH="0" baseline="0" noProof="1">
              <a:solidFill>
                <a:schemeClr val="accent1"/>
              </a:solidFill>
              <a:effectLst>
                <a:outerShdw blurRad="38100" dist="25400" dir="5400000" algn="ctr" rotWithShape="0">
                  <a:srgbClr val="6E747A">
                    <a:alpha val="43000"/>
                  </a:srgb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L="457200" marR="0" indent="-457200" defTabSz="91440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点击“实践教学”导航菜单，进入实践教学功能模块；</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457200" marR="0" indent="-457200" defTabSz="91440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点击“实习计划”按钮，然后点击红色的</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创建计划</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457200" marR="0" indent="-457200" defTabSz="914400">
              <a:lnSpc>
                <a:spcPct val="130000"/>
              </a:lnSpc>
              <a:buClrTx/>
              <a:buSzTx/>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根据提示进行实习计划设置工作：</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a:lnSpc>
                <a:spcPct val="130000"/>
              </a:lnSpc>
              <a:buClrTx/>
              <a:buSzTx/>
              <a:defRPr/>
            </a:pP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（1）</a:t>
            </a:r>
            <a:r>
              <a:rPr lang="zh-CN" altLang="en-US" sz="1800" b="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计划详情（输入计划名称，选择时间、课程、参与班级等）；</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457200" marR="0" indent="-457200" defTabSz="914400">
              <a:lnSpc>
                <a:spcPct val="130000"/>
              </a:lnSpc>
              <a:buClrTx/>
              <a:buSzTx/>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2</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mn-ea"/>
              </a:rPr>
              <a:t>设置参与形式及实习要求</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457200" marR="0" indent="-457200" defTabSz="914400">
              <a:lnSpc>
                <a:spcPct val="130000"/>
              </a:lnSpc>
              <a:buClrTx/>
              <a:buSzTx/>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）设置实习项目；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457200" marR="0" indent="-457200" defTabSz="914400">
              <a:lnSpc>
                <a:spcPct val="130000"/>
              </a:lnSpc>
              <a:buClrTx/>
              <a:buSzTx/>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）关联指导老师。</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a:buClrTx/>
              <a:buSzTx/>
              <a:defRPr/>
            </a:pPr>
            <a:endParaRPr kumimoji="0" lang="zh-CN" altLang="en-US" sz="1400" b="0" kern="1200" cap="none" spc="0" normalizeH="0" baseline="0" noProof="1">
              <a:solidFill>
                <a:srgbClr val="000000"/>
              </a:solidFill>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hape 22"/>
          <p:cNvSpPr>
            <a:spLocks noChangeArrowheads="1"/>
          </p:cNvSpPr>
          <p:nvPr/>
        </p:nvSpPr>
        <p:spPr bwMode="auto">
          <a:xfrm>
            <a:off x="1363980" y="1133475"/>
            <a:ext cx="7399973" cy="3068003"/>
          </a:xfrm>
          <a:prstGeom prst="rect">
            <a:avLst/>
          </a:prstGeom>
          <a:solidFill>
            <a:srgbClr val="EFEFEF"/>
          </a:solidFill>
          <a:ln w="12700">
            <a:noFill/>
            <a:miter lim="400000"/>
          </a:ln>
          <a:effectLst>
            <a:outerShdw dir="13500000" sy="23000" kx="1200000" algn="br" rotWithShape="0">
              <a:prstClr val="black">
                <a:alpha val="9000"/>
              </a:prstClr>
            </a:outerShdw>
            <a:reflection stA="45000" endPos="0" dist="50800" dir="5400000" sy="-100000" algn="bl" rotWithShape="0"/>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3" name="Shape 22"/>
          <p:cNvSpPr>
            <a:spLocks noChangeArrowheads="1"/>
          </p:cNvSpPr>
          <p:nvPr/>
        </p:nvSpPr>
        <p:spPr bwMode="auto">
          <a:xfrm>
            <a:off x="-476" y="923925"/>
            <a:ext cx="1772603" cy="939165"/>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22" name="矩形 121"/>
          <p:cNvSpPr/>
          <p:nvPr/>
        </p:nvSpPr>
        <p:spPr>
          <a:xfrm>
            <a:off x="-1745153" y="-922362"/>
            <a:ext cx="1279706" cy="50432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ea typeface="字魂105号-简雅黑" panose="00000500000000000000" pitchFamily="2" charset="-122"/>
            </a:endParaRPr>
          </a:p>
        </p:txBody>
      </p:sp>
      <p:sp>
        <p:nvSpPr>
          <p:cNvPr id="50" name="矩形 49"/>
          <p:cNvSpPr/>
          <p:nvPr/>
        </p:nvSpPr>
        <p:spPr>
          <a:xfrm>
            <a:off x="396240" y="1001078"/>
            <a:ext cx="967740" cy="506730"/>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2700" kern="0" dirty="0">
                <a:sym typeface="+mn-ea"/>
              </a:rPr>
              <a:t>目录</a:t>
            </a:r>
            <a:endParaRPr lang="zh-CN" sz="2700" kern="0" dirty="0">
              <a:sym typeface="+mn-ea"/>
            </a:endParaRPr>
          </a:p>
        </p:txBody>
      </p:sp>
      <p:sp>
        <p:nvSpPr>
          <p:cNvPr id="51" name="矩形 50"/>
          <p:cNvSpPr/>
          <p:nvPr/>
        </p:nvSpPr>
        <p:spPr>
          <a:xfrm>
            <a:off x="248603" y="1484948"/>
            <a:ext cx="1286351" cy="299085"/>
          </a:xfrm>
          <a:prstGeom prst="rect">
            <a:avLst/>
          </a:prstGeom>
          <a:ln w="12700">
            <a:miter lim="400000"/>
          </a:ln>
          <a:effectLst>
            <a:outerShdw blurRad="63500" rotWithShape="0">
              <a:srgbClr val="808080">
                <a:alpha val="31423"/>
              </a:srgbClr>
            </a:outerShdw>
          </a:effectLst>
        </p:spPr>
        <p:txBody>
          <a:bodyPr wrap="square" lIns="45718" rIns="45718" rtlCol="0">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350" kern="0" dirty="0">
                <a:sym typeface="+mn-ea"/>
              </a:rPr>
              <a:t>CONTENTS</a:t>
            </a:r>
            <a:endParaRPr lang="zh-CN" sz="1350" kern="0" dirty="0">
              <a:sym typeface="+mn-ea"/>
            </a:endParaRPr>
          </a:p>
        </p:txBody>
      </p:sp>
      <p:sp>
        <p:nvSpPr>
          <p:cNvPr id="8" name="矩形 7"/>
          <p:cNvSpPr/>
          <p:nvPr/>
        </p:nvSpPr>
        <p:spPr>
          <a:xfrm>
            <a:off x="2924810" y="2228850"/>
            <a:ext cx="243903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校友邦平台角色介绍和整体流程概述</a:t>
            </a:r>
            <a:endParaRPr lang="zh-CN" sz="1050" kern="0" dirty="0">
              <a:solidFill>
                <a:schemeClr val="bg1">
                  <a:lumMod val="50000"/>
                </a:schemeClr>
              </a:solidFill>
              <a:sym typeface="+mn-ea"/>
            </a:endParaRPr>
          </a:p>
        </p:txBody>
      </p:sp>
      <p:sp>
        <p:nvSpPr>
          <p:cNvPr id="12" name="矩形 11"/>
          <p:cNvSpPr/>
          <p:nvPr/>
        </p:nvSpPr>
        <p:spPr>
          <a:xfrm>
            <a:off x="2890520" y="1929765"/>
            <a:ext cx="206502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平台角色和流程概述</a:t>
            </a:r>
            <a:endParaRPr lang="zh-CN" sz="1500" kern="0" dirty="0">
              <a:solidFill>
                <a:schemeClr val="tx1"/>
              </a:solidFill>
              <a:sym typeface="+mn-ea"/>
            </a:endParaRPr>
          </a:p>
        </p:txBody>
      </p:sp>
      <p:sp>
        <p:nvSpPr>
          <p:cNvPr id="6" name="矩形 5"/>
          <p:cNvSpPr/>
          <p:nvPr/>
        </p:nvSpPr>
        <p:spPr>
          <a:xfrm>
            <a:off x="2224723" y="1863090"/>
            <a:ext cx="69024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01</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2" name="矩形 71"/>
          <p:cNvSpPr/>
          <p:nvPr/>
        </p:nvSpPr>
        <p:spPr>
          <a:xfrm>
            <a:off x="2924651" y="3181826"/>
            <a:ext cx="2198370"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教务管理电脑网页端的操作说明</a:t>
            </a:r>
            <a:endParaRPr lang="zh-CN" sz="1050" kern="0" dirty="0">
              <a:solidFill>
                <a:schemeClr val="bg1">
                  <a:lumMod val="50000"/>
                </a:schemeClr>
              </a:solidFill>
              <a:sym typeface="+mn-ea"/>
            </a:endParaRPr>
          </a:p>
        </p:txBody>
      </p:sp>
      <p:sp>
        <p:nvSpPr>
          <p:cNvPr id="73" name="矩形 72"/>
          <p:cNvSpPr/>
          <p:nvPr/>
        </p:nvSpPr>
        <p:spPr>
          <a:xfrm>
            <a:off x="2890520" y="2900045"/>
            <a:ext cx="2131060"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教务管理电脑网页操作</a:t>
            </a:r>
            <a:endParaRPr lang="zh-CN" sz="1500" kern="0" dirty="0">
              <a:solidFill>
                <a:schemeClr val="tx1"/>
              </a:solidFill>
              <a:sym typeface="+mn-ea"/>
            </a:endParaRPr>
          </a:p>
        </p:txBody>
      </p:sp>
      <p:sp>
        <p:nvSpPr>
          <p:cNvPr id="70" name="矩形 69"/>
          <p:cNvSpPr/>
          <p:nvPr/>
        </p:nvSpPr>
        <p:spPr>
          <a:xfrm>
            <a:off x="2204244" y="2832735"/>
            <a:ext cx="743585"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03</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77" name="矩形 76"/>
          <p:cNvSpPr/>
          <p:nvPr/>
        </p:nvSpPr>
        <p:spPr>
          <a:xfrm>
            <a:off x="6043136" y="2228374"/>
            <a:ext cx="1971199"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教师账号如何登录</a:t>
            </a:r>
            <a:endParaRPr lang="zh-CN" sz="1050" kern="0" dirty="0">
              <a:solidFill>
                <a:schemeClr val="bg1">
                  <a:lumMod val="50000"/>
                </a:schemeClr>
              </a:solidFill>
              <a:sym typeface="+mn-ea"/>
            </a:endParaRPr>
          </a:p>
        </p:txBody>
      </p:sp>
      <p:sp>
        <p:nvSpPr>
          <p:cNvPr id="78" name="矩形 77"/>
          <p:cNvSpPr/>
          <p:nvPr/>
        </p:nvSpPr>
        <p:spPr>
          <a:xfrm>
            <a:off x="6008846" y="1929765"/>
            <a:ext cx="1627823"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登录指南</a:t>
            </a:r>
            <a:endParaRPr lang="zh-CN" sz="1500" kern="0" dirty="0">
              <a:solidFill>
                <a:schemeClr val="tx1"/>
              </a:solidFill>
              <a:sym typeface="+mn-ea"/>
            </a:endParaRPr>
          </a:p>
        </p:txBody>
      </p:sp>
      <p:sp>
        <p:nvSpPr>
          <p:cNvPr id="76" name="矩形 75"/>
          <p:cNvSpPr/>
          <p:nvPr/>
        </p:nvSpPr>
        <p:spPr>
          <a:xfrm>
            <a:off x="5268754" y="1863090"/>
            <a:ext cx="7467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02</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sp>
        <p:nvSpPr>
          <p:cNvPr id="82" name="矩形 81"/>
          <p:cNvSpPr/>
          <p:nvPr/>
        </p:nvSpPr>
        <p:spPr>
          <a:xfrm>
            <a:off x="6043295" y="3182620"/>
            <a:ext cx="2258695" cy="229870"/>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olidFill>
                  <a:schemeClr val="bg1">
                    <a:lumMod val="50000"/>
                  </a:schemeClr>
                </a:solidFill>
                <a:sym typeface="+mn-ea"/>
              </a:rPr>
              <a:t>教务管理微信小程序端的操作说明</a:t>
            </a:r>
            <a:endParaRPr lang="zh-CN" sz="1050" kern="0" dirty="0">
              <a:solidFill>
                <a:schemeClr val="bg1">
                  <a:lumMod val="50000"/>
                </a:schemeClr>
              </a:solidFill>
              <a:sym typeface="+mn-ea"/>
            </a:endParaRPr>
          </a:p>
        </p:txBody>
      </p:sp>
      <p:sp>
        <p:nvSpPr>
          <p:cNvPr id="83" name="矩形 82"/>
          <p:cNvSpPr/>
          <p:nvPr/>
        </p:nvSpPr>
        <p:spPr>
          <a:xfrm>
            <a:off x="6009005" y="2900045"/>
            <a:ext cx="2004695"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教务管理移动端操作</a:t>
            </a:r>
            <a:endParaRPr lang="zh-CN" sz="1500" kern="0" dirty="0">
              <a:solidFill>
                <a:schemeClr val="tx1"/>
              </a:solidFill>
              <a:sym typeface="+mn-ea"/>
            </a:endParaRPr>
          </a:p>
        </p:txBody>
      </p:sp>
      <p:sp>
        <p:nvSpPr>
          <p:cNvPr id="81" name="矩形 80"/>
          <p:cNvSpPr/>
          <p:nvPr/>
        </p:nvSpPr>
        <p:spPr>
          <a:xfrm>
            <a:off x="5273834" y="2832735"/>
            <a:ext cx="759460" cy="645160"/>
          </a:xfrm>
          <a:prstGeom prst="rect">
            <a:avLst/>
          </a:prstGeom>
        </p:spPr>
        <p:txBody>
          <a:bodyPr wrap="none">
            <a:spAutoFit/>
          </a:bodyPr>
          <a:lstStyle/>
          <a:p>
            <a:pPr algn="ctr" defTabSz="914400"/>
            <a:r>
              <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rPr>
              <a:t>04</a:t>
            </a:r>
            <a:endParaRPr lang="en-US" altLang="zh-CN" sz="3600" dirty="0" smtClean="0">
              <a:solidFill>
                <a:srgbClr val="C00000"/>
              </a:solidFill>
              <a:latin typeface="DIN Alternate" panose="020B0500000000000000" charset="0"/>
              <a:ea typeface="Microsoft YaHei Regular" panose="020B0502040204020203" charset="-122"/>
              <a:cs typeface="DIN Alternate" panose="020B0500000000000000" charset="0"/>
            </a:endParaRPr>
          </a:p>
        </p:txBody>
      </p:sp>
      <p:grpSp>
        <p:nvGrpSpPr>
          <p:cNvPr id="9" name="组合 8"/>
          <p:cNvGrpSpPr/>
          <p:nvPr/>
        </p:nvGrpSpPr>
        <p:grpSpPr>
          <a:xfrm>
            <a:off x="8131969" y="131921"/>
            <a:ext cx="782479" cy="275273"/>
            <a:chOff x="17075" y="277"/>
            <a:chExt cx="1643" cy="578"/>
          </a:xfrm>
        </p:grpSpPr>
        <p:grpSp>
          <p:nvGrpSpPr>
            <p:cNvPr id="10" name="组合 9"/>
            <p:cNvGrpSpPr/>
            <p:nvPr/>
          </p:nvGrpSpPr>
          <p:grpSpPr>
            <a:xfrm>
              <a:off x="17075" y="491"/>
              <a:ext cx="1643" cy="364"/>
              <a:chOff x="17075" y="619"/>
              <a:chExt cx="1643" cy="364"/>
            </a:xfrm>
          </p:grpSpPr>
          <p:sp>
            <p:nvSpPr>
              <p:cNvPr id="4"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2" name="图片 1"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487680" y="677545"/>
            <a:ext cx="8168640" cy="394779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2.1 </a:t>
            </a:r>
            <a:r>
              <a:rPr lang="zh-CN" altLang="en-US">
                <a:sym typeface="+mn-ea"/>
              </a:rPr>
              <a:t>实习计划设置</a:t>
            </a:r>
            <a:r>
              <a:rPr lang="en-US" altLang="zh-CN">
                <a:sym typeface="+mn-ea"/>
              </a:rPr>
              <a:t>-</a:t>
            </a:r>
            <a:r>
              <a:rPr lang="zh-CN" altLang="en-US">
                <a:sym typeface="+mn-ea"/>
              </a:rPr>
              <a:t>计划详情</a:t>
            </a:r>
            <a:endParaRPr lang="zh-CN" altLang="en-US">
              <a:sym typeface="+mn-ea"/>
            </a:endParaRPr>
          </a:p>
        </p:txBody>
      </p:sp>
      <p:cxnSp>
        <p:nvCxnSpPr>
          <p:cNvPr id="7" name="直接箭头连接符 6"/>
          <p:cNvCxnSpPr/>
          <p:nvPr/>
        </p:nvCxnSpPr>
        <p:spPr>
          <a:xfrm flipH="1" flipV="1">
            <a:off x="611505" y="1347470"/>
            <a:ext cx="287655" cy="11518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96899" y="2575559"/>
            <a:ext cx="2209165" cy="33718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实践教学</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0" name="直接箭头连接符 9"/>
          <p:cNvCxnSpPr/>
          <p:nvPr/>
        </p:nvCxnSpPr>
        <p:spPr>
          <a:xfrm flipH="1">
            <a:off x="1360170" y="1059180"/>
            <a:ext cx="1339850" cy="35115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745105" y="946150"/>
            <a:ext cx="264287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实习计划</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12" name="直接箭头连接符 11"/>
          <p:cNvCxnSpPr/>
          <p:nvPr/>
        </p:nvCxnSpPr>
        <p:spPr>
          <a:xfrm flipH="1">
            <a:off x="1979295" y="1779270"/>
            <a:ext cx="1512570" cy="723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536315" y="1599565"/>
            <a:ext cx="196977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创建实习计划</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4" name="直接箭头连接符 3"/>
          <p:cNvCxnSpPr/>
          <p:nvPr/>
        </p:nvCxnSpPr>
        <p:spPr>
          <a:xfrm flipH="1">
            <a:off x="3260725" y="2283460"/>
            <a:ext cx="734695" cy="368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053205" y="2081530"/>
            <a:ext cx="2966085" cy="58356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此处可设置计划列表显示项目和导出计划情况</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528445" y="466090"/>
            <a:ext cx="6086475" cy="437451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2.1 </a:t>
            </a:r>
            <a:r>
              <a:rPr lang="zh-CN" altLang="en-US">
                <a:sym typeface="+mn-ea"/>
              </a:rPr>
              <a:t>实习计划设置</a:t>
            </a:r>
            <a:r>
              <a:rPr lang="en-US" altLang="zh-CN">
                <a:sym typeface="+mn-ea"/>
              </a:rPr>
              <a:t>-</a:t>
            </a:r>
            <a:r>
              <a:rPr lang="zh-CN" altLang="en-US">
                <a:sym typeface="+mn-ea"/>
              </a:rPr>
              <a:t>计划详情</a:t>
            </a:r>
            <a:endParaRPr lang="zh-CN">
              <a:sym typeface="+mn-ea"/>
            </a:endParaRPr>
          </a:p>
        </p:txBody>
      </p:sp>
      <p:sp>
        <p:nvSpPr>
          <p:cNvPr id="4" name="文本框 1"/>
          <p:cNvSpPr txBox="1"/>
          <p:nvPr/>
        </p:nvSpPr>
        <p:spPr>
          <a:xfrm>
            <a:off x="5720080" y="588963"/>
            <a:ext cx="2898775" cy="2953385"/>
          </a:xfrm>
          <a:prstGeom prst="rect">
            <a:avLst/>
          </a:prstGeom>
          <a:noFill/>
          <a:ln w="9525">
            <a:noFill/>
          </a:ln>
        </p:spPr>
        <p:txBody>
          <a:bodyPr wrap="square">
            <a:spAutoFit/>
          </a:bodyPr>
          <a:p>
            <a:pPr marR="0" algn="ctr" defTabSz="914400">
              <a:buClrTx/>
              <a:buSzTx/>
              <a:defRPr/>
            </a:pP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编辑信息</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algn="ctr" defTabSz="914400">
              <a:buClrTx/>
              <a:buSzTx/>
              <a:defRPr/>
            </a:pPr>
            <a:endParaRPr kumimoji="0" lang="zh-CN" altLang="en-US" kern="1200" cap="none" spc="0" normalizeH="0" baseline="0"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填写计划名称</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选择实习课程</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选择参与班级</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设置实习时间</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选择实习负责老师</a:t>
            </a:r>
            <a:r>
              <a:rPr kumimoji="0" lang="en-US" altLang="zh-CN"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zh-CN" altLang="en-US" sz="140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此处不是关联指导老师，是赋予指导老师编辑此计划的权限，可不设置</a:t>
            </a:r>
            <a:r>
              <a:rPr kumimoji="0" lang="zh-CN" altLang="zh-CN"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indent="-342900" defTabSz="914400">
              <a:buClrTx/>
              <a:buSzTx/>
              <a:buAutoNum type="arabicPeriod"/>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点击提交进行保存，进入第二步实习要求设置。</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endParaRPr kumimoji="0" lang="zh-CN" altLang="en-US" sz="1400" b="0" kern="1200" cap="none" spc="0" normalizeH="0" baseline="0" noProof="1">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说明：标</a:t>
            </a:r>
            <a:r>
              <a:rPr kumimoji="0" lang="en-US" altLang="zh-CN"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号为必填项</a:t>
            </a:r>
            <a:endParaRPr kumimoji="0" lang="zh-CN" altLang="en-US" sz="1400" b="0" kern="1200" cap="none" spc="0" normalizeH="0" baseline="0" noProof="1">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5" name="直接箭头连接符 4"/>
          <p:cNvCxnSpPr/>
          <p:nvPr/>
        </p:nvCxnSpPr>
        <p:spPr>
          <a:xfrm flipH="1" flipV="1">
            <a:off x="2987675" y="3435985"/>
            <a:ext cx="901700" cy="4806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380613" y="3867785"/>
            <a:ext cx="6763385" cy="33718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更多设置</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中可以完善实习目的、实习内容等文字内容，为可选内容</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315595" y="610870"/>
            <a:ext cx="8512175" cy="3921760"/>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2.2 </a:t>
            </a:r>
            <a:r>
              <a:rPr lang="zh-CN" altLang="en-US">
                <a:sym typeface="+mn-ea"/>
              </a:rPr>
              <a:t>实习计划设置</a:t>
            </a:r>
            <a:r>
              <a:rPr lang="en-US" altLang="zh-CN">
                <a:sym typeface="+mn-ea"/>
              </a:rPr>
              <a:t>-</a:t>
            </a:r>
            <a:r>
              <a:rPr lang="zh-CN" altLang="en-US">
                <a:sym typeface="+mn-ea"/>
              </a:rPr>
              <a:t>设置参与形式及实习要求</a:t>
            </a:r>
            <a:endParaRPr lang="zh-CN" altLang="en-US">
              <a:sym typeface="+mn-ea"/>
            </a:endParaRPr>
          </a:p>
        </p:txBody>
      </p:sp>
      <p:sp>
        <p:nvSpPr>
          <p:cNvPr id="5" name="文本框 4"/>
          <p:cNvSpPr txBox="1"/>
          <p:nvPr/>
        </p:nvSpPr>
        <p:spPr>
          <a:xfrm>
            <a:off x="1628140" y="1571621"/>
            <a:ext cx="2854960" cy="33718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实习计划</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功能菜单</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6" name="直接箭头连接符 5"/>
          <p:cNvCxnSpPr>
            <a:stCxn id="5" idx="1"/>
          </p:cNvCxnSpPr>
          <p:nvPr/>
        </p:nvCxnSpPr>
        <p:spPr>
          <a:xfrm flipH="1" flipV="1">
            <a:off x="963295" y="1571625"/>
            <a:ext cx="664845" cy="1682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5036185" y="1571623"/>
            <a:ext cx="2122170" cy="82994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实习要求</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，设置相关实习参与形式及实习要求</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10" name="直接箭头连接符 9"/>
          <p:cNvCxnSpPr/>
          <p:nvPr/>
        </p:nvCxnSpPr>
        <p:spPr>
          <a:xfrm>
            <a:off x="7230745" y="2144395"/>
            <a:ext cx="760095" cy="4038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002790" y="854692"/>
            <a:ext cx="2979420" cy="337186"/>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实践教学</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导航菜单</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flipH="1">
            <a:off x="683895" y="998220"/>
            <a:ext cx="1318895" cy="609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99870" y="3068955"/>
            <a:ext cx="5942965" cy="82994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提示：</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第一步</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计划详情</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里点下一步或实习要求，会直接进入到设置实习要求界面，无需返回此页面进入实习要求设置；</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          </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白底按钮表示未操作，蓝底按钮表示已完成。</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2.2 </a:t>
            </a:r>
            <a:r>
              <a:rPr lang="zh-CN" altLang="en-US">
                <a:sym typeface="+mn-ea"/>
              </a:rPr>
              <a:t>实习计划设置</a:t>
            </a:r>
            <a:r>
              <a:rPr lang="en-US" altLang="zh-CN">
                <a:sym typeface="+mn-ea"/>
              </a:rPr>
              <a:t>-</a:t>
            </a:r>
            <a:r>
              <a:rPr lang="zh-CN" altLang="en-US">
                <a:sym typeface="+mn-ea"/>
              </a:rPr>
              <a:t>设置参与形式及实习要求</a:t>
            </a:r>
            <a:endParaRPr lang="zh-CN">
              <a:sym typeface="+mn-ea"/>
            </a:endParaRPr>
          </a:p>
        </p:txBody>
      </p:sp>
      <p:pic>
        <p:nvPicPr>
          <p:cNvPr id="3" name="图片 2"/>
          <p:cNvPicPr>
            <a:picLocks noChangeAspect="1"/>
          </p:cNvPicPr>
          <p:nvPr/>
        </p:nvPicPr>
        <p:blipFill>
          <a:blip r:embed="rId1"/>
          <a:stretch>
            <a:fillRect/>
          </a:stretch>
        </p:blipFill>
        <p:spPr>
          <a:xfrm>
            <a:off x="287020" y="635635"/>
            <a:ext cx="8569960" cy="4036695"/>
          </a:xfrm>
          <a:prstGeom prst="rect">
            <a:avLst/>
          </a:prstGeom>
        </p:spPr>
      </p:pic>
      <p:sp>
        <p:nvSpPr>
          <p:cNvPr id="5" name="文本框 4"/>
          <p:cNvSpPr txBox="1"/>
          <p:nvPr/>
        </p:nvSpPr>
        <p:spPr>
          <a:xfrm>
            <a:off x="5365750" y="1532890"/>
            <a:ext cx="3491230" cy="304609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根据课程要求，选择是否需要；</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实习报告模板，可选择系统推荐模板，也可以选择自定义上传的模板。自定义模板上传的时候需要选择是否要人工处理；</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3.</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成绩鉴定可预览和选择系统自带的，也可以咨询校友邦工作人员上传自定义的；</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4.</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如选择了多种实习形式，可分别设置每种形式下的实习要求；</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5.</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点击下一步，可直接保存，然后进入第三步设置项目。</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95605" y="706755"/>
            <a:ext cx="8352790" cy="4011295"/>
          </a:xfrm>
          <a:prstGeom prst="rect">
            <a:avLst/>
          </a:prstGeom>
        </p:spPr>
      </p:pic>
      <p:sp>
        <p:nvSpPr>
          <p:cNvPr id="2" name="标题 1"/>
          <p:cNvSpPr>
            <a:spLocks noGrp="1"/>
          </p:cNvSpPr>
          <p:nvPr>
            <p:ph type="ctrTitle"/>
          </p:nvPr>
        </p:nvSpPr>
        <p:spPr/>
        <p:txBody>
          <a:bodyPr/>
          <a:p>
            <a:pPr algn="l">
              <a:buClrTx/>
              <a:buSzTx/>
              <a:buFontTx/>
            </a:pPr>
            <a:r>
              <a:rPr lang="en-US" altLang="zh-CN">
                <a:sym typeface="+mn-ea"/>
              </a:rPr>
              <a:t>2.3 </a:t>
            </a:r>
            <a:r>
              <a:rPr lang="zh-CN">
                <a:sym typeface="+mn-ea"/>
              </a:rPr>
              <a:t>实习计划设置</a:t>
            </a:r>
            <a:r>
              <a:rPr lang="en-US" altLang="zh-CN">
                <a:sym typeface="+mn-ea"/>
              </a:rPr>
              <a:t>-</a:t>
            </a:r>
            <a:r>
              <a:rPr lang="zh-CN" altLang="en-US">
                <a:sym typeface="+mn-ea"/>
              </a:rPr>
              <a:t>设置实习项目</a:t>
            </a:r>
            <a:endParaRPr lang="zh-CN" altLang="en-US">
              <a:sym typeface="+mn-ea"/>
            </a:endParaRPr>
          </a:p>
        </p:txBody>
      </p:sp>
      <p:sp>
        <p:nvSpPr>
          <p:cNvPr id="3" name="文本框 2"/>
          <p:cNvSpPr txBox="1"/>
          <p:nvPr/>
        </p:nvSpPr>
        <p:spPr>
          <a:xfrm>
            <a:off x="2032634" y="1132205"/>
            <a:ext cx="297942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点击实践教学</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实习计划</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7" name="直接箭头连接符 6"/>
          <p:cNvCxnSpPr/>
          <p:nvPr/>
        </p:nvCxnSpPr>
        <p:spPr>
          <a:xfrm flipH="1">
            <a:off x="1188085" y="1275080"/>
            <a:ext cx="720090" cy="28829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1784" y="1563369"/>
            <a:ext cx="3220085" cy="58356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在功能区找到对应计划，点击第三个按钮，设置实习项目</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cxnSp>
        <p:nvCxnSpPr>
          <p:cNvPr id="8" name="直接箭头连接符 7"/>
          <p:cNvCxnSpPr/>
          <p:nvPr/>
        </p:nvCxnSpPr>
        <p:spPr>
          <a:xfrm>
            <a:off x="7430770" y="1714500"/>
            <a:ext cx="1029970" cy="5689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99870" y="3068955"/>
            <a:ext cx="5942965" cy="82994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提示：</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1.</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第二步</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实习要求</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里点下一步或设置项目，会直接进入到设置实习项目界面，无需返回此页面进入实习项目设置；</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a:p>
            <a:pPr marR="0" defTabSz="914400">
              <a:buClrTx/>
              <a:buSzTx/>
              <a:defRPr/>
            </a:pP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          </a:t>
            </a:r>
            <a:r>
              <a:rPr kumimoji="0" lang="en-US" altLang="zh-CN"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2.</a:t>
            </a:r>
            <a:r>
              <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rPr>
              <a:t>白底按钮表示未操作，蓝底按钮表示已完成。</a:t>
            </a:r>
            <a:endParaRPr kumimoji="0" lang="zh-CN" altLang="en-US" kern="1200" cap="none" spc="0" normalizeH="0" baseline="0"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宋体" panose="02010600030101010101" pitchFamily="2"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2.3 </a:t>
            </a:r>
            <a:r>
              <a:rPr lang="zh-CN">
                <a:sym typeface="+mn-ea"/>
              </a:rPr>
              <a:t>实习计划设置</a:t>
            </a:r>
            <a:r>
              <a:rPr lang="en-US" altLang="zh-CN">
                <a:sym typeface="+mn-ea"/>
              </a:rPr>
              <a:t>-</a:t>
            </a:r>
            <a:r>
              <a:rPr lang="zh-CN" altLang="en-US">
                <a:sym typeface="+mn-ea"/>
              </a:rPr>
              <a:t>设置实习项目</a:t>
            </a:r>
            <a:r>
              <a:rPr lang="en-US" altLang="zh-CN">
                <a:sym typeface="+mn-ea"/>
              </a:rPr>
              <a:t>-</a:t>
            </a:r>
            <a:r>
              <a:rPr lang="zh-CN" altLang="en-US">
                <a:sym typeface="+mn-ea"/>
              </a:rPr>
              <a:t>集中</a:t>
            </a:r>
            <a:r>
              <a:rPr lang="zh-CN" altLang="en-US">
                <a:sym typeface="+mn-ea"/>
              </a:rPr>
              <a:t>项目</a:t>
            </a:r>
            <a:endParaRPr lang="zh-CN">
              <a:sym typeface="+mn-ea"/>
            </a:endParaRPr>
          </a:p>
        </p:txBody>
      </p:sp>
      <p:pic>
        <p:nvPicPr>
          <p:cNvPr id="4" name="图片 3"/>
          <p:cNvPicPr>
            <a:picLocks noChangeAspect="1"/>
          </p:cNvPicPr>
          <p:nvPr/>
        </p:nvPicPr>
        <p:blipFill>
          <a:blip r:embed="rId1"/>
          <a:stretch>
            <a:fillRect/>
          </a:stretch>
        </p:blipFill>
        <p:spPr>
          <a:xfrm>
            <a:off x="380365" y="756920"/>
            <a:ext cx="8383905" cy="3739515"/>
          </a:xfrm>
          <a:prstGeom prst="rect">
            <a:avLst/>
          </a:prstGeom>
        </p:spPr>
      </p:pic>
      <p:sp>
        <p:nvSpPr>
          <p:cNvPr id="5" name="文本框 4"/>
          <p:cNvSpPr txBox="1"/>
          <p:nvPr/>
        </p:nvSpPr>
        <p:spPr>
          <a:xfrm>
            <a:off x="1476375" y="3599180"/>
            <a:ext cx="7200265" cy="829945"/>
          </a:xfrm>
          <a:prstGeom prst="rect">
            <a:avLst/>
          </a:prstGeom>
          <a:noFill/>
        </p:spPr>
        <p:txBody>
          <a:bodyPr wrap="square" rtlCol="0">
            <a:spAutoFit/>
          </a:bodyPr>
          <a:p>
            <a:r>
              <a:rPr lang="en-US" altLang="zh-CN" sz="1200">
                <a:solidFill>
                  <a:srgbClr val="FF0000"/>
                </a:solidFill>
              </a:rPr>
              <a:t>1.</a:t>
            </a:r>
            <a:r>
              <a:rPr lang="zh-CN" altLang="en-US" sz="1200">
                <a:solidFill>
                  <a:srgbClr val="FF0000"/>
                </a:solidFill>
                <a:ea typeface="宋体" panose="02010600030101010101" pitchFamily="2" charset="-122"/>
              </a:rPr>
              <a:t>同一个实习计划中，可以创建多个集中项目</a:t>
            </a:r>
            <a:endParaRPr lang="zh-CN" altLang="en-US" sz="1200">
              <a:solidFill>
                <a:srgbClr val="FF0000"/>
              </a:solidFill>
              <a:ea typeface="宋体" panose="02010600030101010101" pitchFamily="2" charset="-122"/>
            </a:endParaRPr>
          </a:p>
          <a:p>
            <a:r>
              <a:rPr lang="en-US" altLang="zh-CN" sz="1200">
                <a:solidFill>
                  <a:srgbClr val="FF0000"/>
                </a:solidFill>
                <a:ea typeface="宋体" panose="02010600030101010101" pitchFamily="2" charset="-122"/>
              </a:rPr>
              <a:t>2.</a:t>
            </a:r>
            <a:r>
              <a:rPr lang="zh-CN" altLang="en-US" sz="1200">
                <a:solidFill>
                  <a:srgbClr val="FF0000"/>
                </a:solidFill>
                <a:ea typeface="宋体" panose="02010600030101010101" pitchFamily="2" charset="-122"/>
              </a:rPr>
              <a:t>点</a:t>
            </a:r>
            <a:r>
              <a:rPr lang="en-US" altLang="zh-CN" sz="1200">
                <a:solidFill>
                  <a:srgbClr val="FF0000"/>
                </a:solidFill>
                <a:ea typeface="宋体" panose="02010600030101010101" pitchFamily="2" charset="-122"/>
              </a:rPr>
              <a:t>“</a:t>
            </a:r>
            <a:r>
              <a:rPr lang="zh-CN" altLang="en-US" sz="1200">
                <a:solidFill>
                  <a:srgbClr val="FF0000"/>
                </a:solidFill>
                <a:ea typeface="宋体" panose="02010600030101010101" pitchFamily="2" charset="-122"/>
              </a:rPr>
              <a:t>新增项目</a:t>
            </a:r>
            <a:r>
              <a:rPr lang="en-US" altLang="zh-CN" sz="1200">
                <a:solidFill>
                  <a:srgbClr val="FF0000"/>
                </a:solidFill>
                <a:ea typeface="宋体" panose="02010600030101010101" pitchFamily="2" charset="-122"/>
              </a:rPr>
              <a:t>”</a:t>
            </a:r>
            <a:r>
              <a:rPr lang="zh-CN" altLang="en-US" sz="1200">
                <a:solidFill>
                  <a:srgbClr val="FF0000"/>
                </a:solidFill>
                <a:ea typeface="宋体" panose="02010600030101010101" pitchFamily="2" charset="-122"/>
              </a:rPr>
              <a:t>按钮，可以手动录入集中项目，适合集中项目比较少的情况</a:t>
            </a:r>
            <a:endParaRPr lang="zh-CN" altLang="en-US" sz="1200">
              <a:solidFill>
                <a:srgbClr val="FF0000"/>
              </a:solidFill>
              <a:ea typeface="宋体" panose="02010600030101010101" pitchFamily="2" charset="-122"/>
            </a:endParaRPr>
          </a:p>
          <a:p>
            <a:r>
              <a:rPr lang="en-US" altLang="zh-CN" sz="1200">
                <a:solidFill>
                  <a:srgbClr val="FF0000"/>
                </a:solidFill>
                <a:ea typeface="宋体" panose="02010600030101010101" pitchFamily="2" charset="-122"/>
              </a:rPr>
              <a:t>3.</a:t>
            </a:r>
            <a:r>
              <a:rPr lang="zh-CN" altLang="en-US" sz="1200">
                <a:solidFill>
                  <a:srgbClr val="FF0000"/>
                </a:solidFill>
                <a:ea typeface="宋体" panose="02010600030101010101" pitchFamily="2" charset="-122"/>
              </a:rPr>
              <a:t>点</a:t>
            </a:r>
            <a:r>
              <a:rPr lang="en-US" altLang="zh-CN" sz="1200">
                <a:solidFill>
                  <a:srgbClr val="FF0000"/>
                </a:solidFill>
                <a:ea typeface="宋体" panose="02010600030101010101" pitchFamily="2" charset="-122"/>
              </a:rPr>
              <a:t>“</a:t>
            </a:r>
            <a:r>
              <a:rPr lang="zh-CN" altLang="en-US" sz="1200">
                <a:solidFill>
                  <a:srgbClr val="FF0000"/>
                </a:solidFill>
                <a:ea typeface="宋体" panose="02010600030101010101" pitchFamily="2" charset="-122"/>
              </a:rPr>
              <a:t>项目导入</a:t>
            </a:r>
            <a:r>
              <a:rPr lang="en-US" altLang="zh-CN" sz="1200">
                <a:solidFill>
                  <a:srgbClr val="FF0000"/>
                </a:solidFill>
                <a:ea typeface="宋体" panose="02010600030101010101" pitchFamily="2" charset="-122"/>
              </a:rPr>
              <a:t>”</a:t>
            </a:r>
            <a:r>
              <a:rPr lang="zh-CN" altLang="en-US" sz="1200">
                <a:solidFill>
                  <a:srgbClr val="FF0000"/>
                </a:solidFill>
                <a:ea typeface="宋体" panose="02010600030101010101" pitchFamily="2" charset="-122"/>
              </a:rPr>
              <a:t>按钮，可下载项目模板和分组安排模板，通过模板，批量导入生成集中项目，适合集中项目非常多的情况</a:t>
            </a:r>
            <a:endParaRPr lang="zh-CN" altLang="en-US" sz="120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descr="矩形 23552"/>
          <p:cNvSpPr>
            <a:spLocks noChangeArrowheads="1"/>
          </p:cNvSpPr>
          <p:nvPr/>
        </p:nvSpPr>
        <p:spPr bwMode="auto">
          <a:xfrm>
            <a:off x="308610" y="133985"/>
            <a:ext cx="4936490" cy="321945"/>
          </a:xfrm>
          <a:prstGeom prst="rect">
            <a:avLst/>
          </a:prstGeom>
          <a:ln w="12700">
            <a:miter lim="400000"/>
          </a:ln>
          <a:effectLst/>
        </p:spPr>
        <p:txBody>
          <a:bodyPr wrap="square" lIns="45718" rIns="45718" rtlCol="0">
            <a:spAutoFit/>
          </a:bodyPr>
          <a:lstStyle/>
          <a:p>
            <a:r>
              <a:rPr lang="en-US" altLang="zh-CN" sz="1500" b="0">
                <a:sym typeface="+mn-ea"/>
              </a:rPr>
              <a:t> 2.4 </a:t>
            </a:r>
            <a:r>
              <a:rPr lang="zh-CN" sz="1500">
                <a:sym typeface="+mn-ea"/>
              </a:rPr>
              <a:t>实习计划设置</a:t>
            </a:r>
            <a:r>
              <a:rPr lang="en-US" altLang="zh-CN" sz="1500">
                <a:sym typeface="+mn-ea"/>
              </a:rPr>
              <a:t>-</a:t>
            </a:r>
            <a:r>
              <a:rPr lang="zh-CN" sz="1500">
                <a:sym typeface="+mn-ea"/>
              </a:rPr>
              <a:t>关联指导老师</a:t>
            </a:r>
            <a:r>
              <a:rPr lang="en-US" altLang="zh-CN" sz="1500">
                <a:sym typeface="+mn-ea"/>
              </a:rPr>
              <a:t>-</a:t>
            </a:r>
            <a:r>
              <a:rPr lang="zh-CN" altLang="en-US" sz="1500">
                <a:sym typeface="+mn-ea"/>
              </a:rPr>
              <a:t>自主或集中项目中关联</a:t>
            </a:r>
            <a:endParaRPr lang="zh-CN" altLang="en-US" sz="1500" b="1">
              <a:solidFill>
                <a:schemeClr val="tx1"/>
              </a:solidFill>
              <a:latin typeface="Microsoft YaHei Bold" panose="020B0502040204020203" charset="-122"/>
              <a:ea typeface="Microsoft YaHei Bold" panose="020B0502040204020203" charset="-122"/>
              <a:sym typeface="+mn-ea"/>
            </a:endParaRPr>
          </a:p>
        </p:txBody>
      </p:sp>
      <p:sp>
        <p:nvSpPr>
          <p:cNvPr id="3" name="矩形 2"/>
          <p:cNvSpPr/>
          <p:nvPr/>
        </p:nvSpPr>
        <p:spPr>
          <a:xfrm>
            <a:off x="5535930" y="770890"/>
            <a:ext cx="1661636"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关联指导老师</a:t>
            </a:r>
            <a:endParaRPr lang="zh-CN" sz="1500" kern="0" dirty="0">
              <a:solidFill>
                <a:schemeClr val="tx1"/>
              </a:solidFill>
              <a:sym typeface="+mn-lt"/>
            </a:endParaRPr>
          </a:p>
        </p:txBody>
      </p:sp>
      <p:sp>
        <p:nvSpPr>
          <p:cNvPr id="4" name="TextBox 11"/>
          <p:cNvSpPr/>
          <p:nvPr/>
        </p:nvSpPr>
        <p:spPr>
          <a:xfrm>
            <a:off x="5535295" y="1199515"/>
            <a:ext cx="2571750" cy="1229995"/>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自主项目和集中项目中，如师生关联关系比较简单，可直接在项目中手动关联</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点击关联指导老师右侧的下拉箭头，会弹出左下的界面；</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3.</a:t>
            </a:r>
            <a:r>
              <a:rPr lang="zh-CN" altLang="en-US" sz="900" kern="0" dirty="0">
                <a:solidFill>
                  <a:schemeClr val="tx1">
                    <a:lumMod val="65000"/>
                    <a:lumOff val="35000"/>
                  </a:schemeClr>
                </a:solidFill>
                <a:sym typeface="+mn-lt"/>
              </a:rPr>
              <a:t>本页面关联仅针对比较简单的关联，复杂的请参考下一页。</a:t>
            </a:r>
            <a:endParaRPr lang="zh-CN" altLang="en-US" sz="900" kern="0" dirty="0">
              <a:solidFill>
                <a:schemeClr val="tx1">
                  <a:lumMod val="65000"/>
                  <a:lumOff val="35000"/>
                </a:schemeClr>
              </a:solidFill>
              <a:sym typeface="+mn-lt"/>
            </a:endParaRPr>
          </a:p>
        </p:txBody>
      </p:sp>
      <p:sp>
        <p:nvSpPr>
          <p:cNvPr id="6" name="矩形 5"/>
          <p:cNvSpPr/>
          <p:nvPr/>
        </p:nvSpPr>
        <p:spPr>
          <a:xfrm>
            <a:off x="5535930" y="2840196"/>
            <a:ext cx="1404938" cy="299085"/>
          </a:xfrm>
          <a:prstGeom prst="rect">
            <a:avLst/>
          </a:prstGeom>
          <a:ln w="12700">
            <a:miter lim="400000"/>
          </a:ln>
          <a:effectLst/>
        </p:spPr>
        <p:txBody>
          <a:bodyPr wrap="square" lIns="45718" tIns="34290" rIns="45718" bIns="34290" rtlCol="0" anchor="t">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lt"/>
              </a:rPr>
              <a:t>详细步骤</a:t>
            </a:r>
            <a:endParaRPr lang="zh-CN" sz="1500" kern="0" dirty="0">
              <a:solidFill>
                <a:schemeClr val="tx1"/>
              </a:solidFill>
              <a:sym typeface="+mn-lt"/>
            </a:endParaRPr>
          </a:p>
        </p:txBody>
      </p:sp>
      <p:sp>
        <p:nvSpPr>
          <p:cNvPr id="7" name="TextBox 11"/>
          <p:cNvSpPr/>
          <p:nvPr/>
        </p:nvSpPr>
        <p:spPr>
          <a:xfrm>
            <a:off x="5535930" y="3192145"/>
            <a:ext cx="2571115" cy="1423670"/>
          </a:xfrm>
          <a:prstGeom prst="rect">
            <a:avLst/>
          </a:prstGeom>
          <a:ln w="12700">
            <a:miter lim="400000"/>
          </a:ln>
          <a:effectLst/>
        </p:spPr>
        <p:txBody>
          <a:bodyPr wrap="square" lIns="45718" tIns="34290" rIns="45718" bIns="34290" rtlCol="0" anchor="t">
            <a:spAutoFit/>
          </a:bodyPr>
          <a:lstStyle/>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1.</a:t>
            </a:r>
            <a:r>
              <a:rPr lang="zh-CN" altLang="en-US" sz="900" kern="0" dirty="0">
                <a:solidFill>
                  <a:schemeClr val="tx1">
                    <a:lumMod val="65000"/>
                    <a:lumOff val="35000"/>
                  </a:schemeClr>
                </a:solidFill>
                <a:sym typeface="+mn-lt"/>
              </a:rPr>
              <a:t>在未关联中，选择要关联的班级或学生</a:t>
            </a:r>
            <a:r>
              <a:rPr lang="zh-CN" altLang="en-US" sz="900" kern="0" dirty="0">
                <a:solidFill>
                  <a:schemeClr val="tx1">
                    <a:lumMod val="65000"/>
                    <a:lumOff val="35000"/>
                  </a:schemeClr>
                </a:solidFill>
                <a:sym typeface="+mn-lt"/>
              </a:rPr>
              <a:t>；如学生要关联多名指导老师，也可以在已关联中选择；</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2.</a:t>
            </a:r>
            <a:r>
              <a:rPr lang="zh-CN" altLang="en-US" sz="900" kern="0" dirty="0">
                <a:solidFill>
                  <a:schemeClr val="tx1">
                    <a:lumMod val="65000"/>
                    <a:lumOff val="35000"/>
                  </a:schemeClr>
                </a:solidFill>
                <a:sym typeface="+mn-lt"/>
              </a:rPr>
              <a:t>右侧搜索，勾选相应的老师，可选择多名老师；</a:t>
            </a:r>
            <a:endParaRPr lang="zh-CN" altLang="en-US" sz="900" kern="0" dirty="0">
              <a:solidFill>
                <a:schemeClr val="tx1">
                  <a:lumMod val="65000"/>
                  <a:lumOff val="35000"/>
                </a:schemeClr>
              </a:solidFill>
              <a:sym typeface="+mn-lt"/>
            </a:endParaRPr>
          </a:p>
          <a:p>
            <a:pPr lvl="0" algn="l" hangingPunct="0">
              <a:lnSpc>
                <a:spcPct val="14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900" kern="0" dirty="0">
                <a:solidFill>
                  <a:schemeClr val="tx1">
                    <a:lumMod val="65000"/>
                    <a:lumOff val="35000"/>
                  </a:schemeClr>
                </a:solidFill>
                <a:sym typeface="+mn-lt"/>
              </a:rPr>
              <a:t>3.</a:t>
            </a:r>
            <a:r>
              <a:rPr lang="zh-CN" altLang="en-US" sz="900" kern="0" dirty="0">
                <a:solidFill>
                  <a:schemeClr val="tx1">
                    <a:lumMod val="65000"/>
                    <a:lumOff val="35000"/>
                  </a:schemeClr>
                </a:solidFill>
                <a:sym typeface="+mn-lt"/>
              </a:rPr>
              <a:t>点击下方关联按钮。关联完毕，发布项目保存。</a:t>
            </a:r>
            <a:endParaRPr lang="zh-CN" altLang="en-US" sz="900" kern="0" dirty="0">
              <a:solidFill>
                <a:schemeClr val="tx1">
                  <a:lumMod val="65000"/>
                  <a:lumOff val="35000"/>
                </a:schemeClr>
              </a:solidFill>
              <a:sym typeface="+mn-lt"/>
            </a:endParaRPr>
          </a:p>
        </p:txBody>
      </p:sp>
      <p:sp>
        <p:nvSpPr>
          <p:cNvPr id="9"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cxnSp>
        <p:nvCxnSpPr>
          <p:cNvPr id="8" name="直接连接符 7"/>
          <p:cNvCxnSpPr/>
          <p:nvPr/>
        </p:nvCxnSpPr>
        <p:spPr>
          <a:xfrm>
            <a:off x="4230370" y="2890520"/>
            <a:ext cx="3822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66165" y="2751455"/>
            <a:ext cx="3960000" cy="0"/>
          </a:xfrm>
          <a:prstGeom prst="line">
            <a:avLst/>
          </a:prstGeom>
          <a:ln w="28575" cmpd="sng">
            <a:solidFill>
              <a:srgbClr val="FF0000"/>
            </a:solidFill>
            <a:prstDash val="solid"/>
          </a:ln>
        </p:spPr>
        <p:style>
          <a:lnRef idx="3">
            <a:schemeClr val="accent2"/>
          </a:lnRef>
          <a:fillRef idx="0">
            <a:schemeClr val="accent2"/>
          </a:fillRef>
          <a:effectRef idx="2">
            <a:schemeClr val="accent2"/>
          </a:effectRef>
          <a:fontRef idx="minor">
            <a:schemeClr val="tx1"/>
          </a:fontRef>
        </p:style>
      </p:cxnSp>
      <p:pic>
        <p:nvPicPr>
          <p:cNvPr id="10" name="图片 9"/>
          <p:cNvPicPr>
            <a:picLocks noChangeAspect="1"/>
          </p:cNvPicPr>
          <p:nvPr/>
        </p:nvPicPr>
        <p:blipFill>
          <a:blip r:embed="rId1"/>
          <a:stretch>
            <a:fillRect/>
          </a:stretch>
        </p:blipFill>
        <p:spPr>
          <a:xfrm>
            <a:off x="1470025" y="537210"/>
            <a:ext cx="3164205" cy="2166620"/>
          </a:xfrm>
          <a:prstGeom prst="rect">
            <a:avLst/>
          </a:prstGeom>
        </p:spPr>
      </p:pic>
      <p:pic>
        <p:nvPicPr>
          <p:cNvPr id="11" name="图片 10"/>
          <p:cNvPicPr>
            <a:picLocks noChangeAspect="1"/>
          </p:cNvPicPr>
          <p:nvPr/>
        </p:nvPicPr>
        <p:blipFill>
          <a:blip r:embed="rId2"/>
          <a:stretch>
            <a:fillRect/>
          </a:stretch>
        </p:blipFill>
        <p:spPr>
          <a:xfrm>
            <a:off x="935355" y="2840355"/>
            <a:ext cx="4233545" cy="2126615"/>
          </a:xfrm>
          <a:prstGeom prst="rect">
            <a:avLst/>
          </a:prstGeom>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2.4 </a:t>
            </a:r>
            <a:r>
              <a:rPr lang="zh-CN">
                <a:sym typeface="+mn-ea"/>
              </a:rPr>
              <a:t>实习计划设置</a:t>
            </a:r>
            <a:r>
              <a:rPr lang="en-US" altLang="zh-CN">
                <a:sym typeface="+mn-ea"/>
              </a:rPr>
              <a:t>-</a:t>
            </a:r>
            <a:r>
              <a:rPr lang="zh-CN">
                <a:sym typeface="+mn-ea"/>
              </a:rPr>
              <a:t>关联指导老师</a:t>
            </a:r>
            <a:r>
              <a:rPr lang="en-US" altLang="zh-CN">
                <a:sym typeface="+mn-ea"/>
              </a:rPr>
              <a:t>-</a:t>
            </a:r>
            <a:r>
              <a:rPr lang="zh-CN" altLang="en-US">
                <a:sym typeface="+mn-ea"/>
              </a:rPr>
              <a:t>批量关联指导老师</a:t>
            </a:r>
            <a:endParaRPr lang="zh-CN" altLang="en-US">
              <a:sym typeface="+mn-ea"/>
            </a:endParaRPr>
          </a:p>
        </p:txBody>
      </p:sp>
      <p:pic>
        <p:nvPicPr>
          <p:cNvPr id="3" name="图片 2"/>
          <p:cNvPicPr>
            <a:picLocks noChangeAspect="1"/>
          </p:cNvPicPr>
          <p:nvPr/>
        </p:nvPicPr>
        <p:blipFill>
          <a:blip r:embed="rId1"/>
          <a:stretch>
            <a:fillRect/>
          </a:stretch>
        </p:blipFill>
        <p:spPr>
          <a:xfrm>
            <a:off x="278130" y="677545"/>
            <a:ext cx="8587740" cy="4079875"/>
          </a:xfrm>
          <a:prstGeom prst="rect">
            <a:avLst/>
          </a:prstGeom>
        </p:spPr>
      </p:pic>
      <p:sp>
        <p:nvSpPr>
          <p:cNvPr id="6" name="文本框 5"/>
          <p:cNvSpPr txBox="1"/>
          <p:nvPr/>
        </p:nvSpPr>
        <p:spPr>
          <a:xfrm>
            <a:off x="2854325" y="1085850"/>
            <a:ext cx="5401945" cy="829945"/>
          </a:xfrm>
          <a:prstGeom prst="rect">
            <a:avLst/>
          </a:prstGeom>
          <a:noFill/>
        </p:spPr>
        <p:txBody>
          <a:bodyPr wrap="square" rtlCol="0">
            <a:spAutoFit/>
          </a:bodyPr>
          <a:p>
            <a:r>
              <a:rPr lang="zh-CN" altLang="en-US">
                <a:solidFill>
                  <a:srgbClr val="FF0000"/>
                </a:solidFill>
              </a:rPr>
              <a:t>当发布完实习项目后，如有学生未关联，系统会提示去关联，可直接点去关联，也可以在实习计划列表页面，点击下方关联指导老师的链接，进入相应页面</a:t>
            </a:r>
            <a:endParaRPr lang="zh-CN" altLang="en-US">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2.4 </a:t>
            </a:r>
            <a:r>
              <a:rPr lang="zh-CN">
                <a:sym typeface="+mn-ea"/>
              </a:rPr>
              <a:t>实习计划设置</a:t>
            </a:r>
            <a:r>
              <a:rPr lang="en-US" altLang="zh-CN">
                <a:sym typeface="+mn-ea"/>
              </a:rPr>
              <a:t>-</a:t>
            </a:r>
            <a:r>
              <a:rPr lang="zh-CN">
                <a:sym typeface="+mn-ea"/>
              </a:rPr>
              <a:t>关联指导老师</a:t>
            </a:r>
            <a:r>
              <a:rPr lang="en-US" altLang="zh-CN">
                <a:sym typeface="+mn-ea"/>
              </a:rPr>
              <a:t>-</a:t>
            </a:r>
            <a:r>
              <a:rPr lang="zh-CN" altLang="en-US">
                <a:sym typeface="+mn-ea"/>
              </a:rPr>
              <a:t>批量关联指导老师</a:t>
            </a:r>
            <a:endParaRPr lang="zh-CN" altLang="en-US">
              <a:sym typeface="+mn-ea"/>
            </a:endParaRPr>
          </a:p>
        </p:txBody>
      </p:sp>
      <p:pic>
        <p:nvPicPr>
          <p:cNvPr id="3" name="图片 2"/>
          <p:cNvPicPr>
            <a:picLocks noChangeAspect="1"/>
          </p:cNvPicPr>
          <p:nvPr/>
        </p:nvPicPr>
        <p:blipFill>
          <a:blip r:embed="rId1"/>
          <a:stretch>
            <a:fillRect/>
          </a:stretch>
        </p:blipFill>
        <p:spPr>
          <a:xfrm>
            <a:off x="259080" y="466090"/>
            <a:ext cx="6021070" cy="4415155"/>
          </a:xfrm>
          <a:prstGeom prst="rect">
            <a:avLst/>
          </a:prstGeom>
        </p:spPr>
      </p:pic>
      <p:sp>
        <p:nvSpPr>
          <p:cNvPr id="5" name="文本框 4"/>
          <p:cNvSpPr txBox="1"/>
          <p:nvPr/>
        </p:nvSpPr>
        <p:spPr>
          <a:xfrm>
            <a:off x="6483350" y="457200"/>
            <a:ext cx="2481580" cy="4399915"/>
          </a:xfrm>
          <a:prstGeom prst="rect">
            <a:avLst/>
          </a:prstGeom>
          <a:noFill/>
        </p:spPr>
        <p:txBody>
          <a:bodyPr wrap="square" rtlCol="0">
            <a:spAutoFit/>
          </a:bodyPr>
          <a:p>
            <a:r>
              <a:rPr lang="en-US" altLang="zh-CN" sz="1400">
                <a:solidFill>
                  <a:srgbClr val="FF0000"/>
                </a:solidFill>
              </a:rPr>
              <a:t>1.</a:t>
            </a:r>
            <a:r>
              <a:rPr lang="zh-CN" altLang="en-US" sz="1400">
                <a:solidFill>
                  <a:srgbClr val="FF0000"/>
                </a:solidFill>
                <a:ea typeface="宋体" panose="02010600030101010101" pitchFamily="2" charset="-122"/>
              </a:rPr>
              <a:t>师生关系导入模板中的范例不要删除；</a:t>
            </a:r>
            <a:endParaRPr lang="zh-CN" altLang="en-US" sz="1400">
              <a:solidFill>
                <a:srgbClr val="FF0000"/>
              </a:solidFill>
              <a:ea typeface="宋体" panose="02010600030101010101" pitchFamily="2" charset="-122"/>
            </a:endParaRPr>
          </a:p>
          <a:p>
            <a:r>
              <a:rPr lang="en-US" altLang="zh-CN" sz="1400">
                <a:solidFill>
                  <a:srgbClr val="FF0000"/>
                </a:solidFill>
                <a:ea typeface="宋体" panose="02010600030101010101" pitchFamily="2" charset="-122"/>
              </a:rPr>
              <a:t>2.</a:t>
            </a:r>
            <a:r>
              <a:rPr lang="zh-CN" altLang="en-US" sz="1400">
                <a:solidFill>
                  <a:srgbClr val="FF0000"/>
                </a:solidFill>
                <a:ea typeface="宋体" panose="02010600030101010101" pitchFamily="2" charset="-122"/>
              </a:rPr>
              <a:t>学生姓名、学号、指导老师姓名从其它表格复制粘贴过来即可，必填；</a:t>
            </a:r>
            <a:endParaRPr lang="zh-CN" altLang="en-US" sz="1400">
              <a:solidFill>
                <a:srgbClr val="FF0000"/>
              </a:solidFill>
              <a:ea typeface="宋体" panose="02010600030101010101" pitchFamily="2" charset="-122"/>
            </a:endParaRPr>
          </a:p>
          <a:p>
            <a:r>
              <a:rPr lang="en-US" altLang="zh-CN" sz="1400">
                <a:solidFill>
                  <a:srgbClr val="FF0000"/>
                </a:solidFill>
                <a:ea typeface="宋体" panose="02010600030101010101" pitchFamily="2" charset="-122"/>
              </a:rPr>
              <a:t>3.</a:t>
            </a:r>
            <a:r>
              <a:rPr lang="zh-CN" altLang="en-US" sz="1400">
                <a:solidFill>
                  <a:srgbClr val="FF0000"/>
                </a:solidFill>
                <a:ea typeface="宋体" panose="02010600030101010101" pitchFamily="2" charset="-122"/>
              </a:rPr>
              <a:t>实习形式为下拉选择菜单，选择自主安排还是集中安排即可，必选；</a:t>
            </a:r>
            <a:endParaRPr lang="zh-CN" altLang="en-US" sz="1400">
              <a:solidFill>
                <a:srgbClr val="FF0000"/>
              </a:solidFill>
              <a:ea typeface="宋体" panose="02010600030101010101" pitchFamily="2" charset="-122"/>
            </a:endParaRPr>
          </a:p>
          <a:p>
            <a:r>
              <a:rPr lang="en-US" altLang="zh-CN" sz="1400">
                <a:solidFill>
                  <a:srgbClr val="FF0000"/>
                </a:solidFill>
                <a:ea typeface="宋体" panose="02010600030101010101" pitchFamily="2" charset="-122"/>
              </a:rPr>
              <a:t>4</a:t>
            </a:r>
            <a:r>
              <a:rPr lang="zh-CN" altLang="en-US" sz="1400">
                <a:solidFill>
                  <a:srgbClr val="FF0000"/>
                </a:solidFill>
                <a:ea typeface="宋体" panose="02010600030101010101" pitchFamily="2" charset="-122"/>
              </a:rPr>
              <a:t>指导老师工号为选填项，如果校内有重名的老师，需要填写工号；</a:t>
            </a:r>
            <a:endParaRPr lang="zh-CN" altLang="en-US" sz="1400">
              <a:solidFill>
                <a:srgbClr val="FF0000"/>
              </a:solidFill>
              <a:ea typeface="宋体" panose="02010600030101010101" pitchFamily="2" charset="-122"/>
            </a:endParaRPr>
          </a:p>
          <a:p>
            <a:r>
              <a:rPr lang="en-US" altLang="zh-CN" sz="1400">
                <a:solidFill>
                  <a:srgbClr val="FF0000"/>
                </a:solidFill>
                <a:ea typeface="宋体" panose="02010600030101010101" pitchFamily="2" charset="-122"/>
              </a:rPr>
              <a:t>5.</a:t>
            </a:r>
            <a:r>
              <a:rPr lang="zh-CN" altLang="en-US" sz="1400">
                <a:solidFill>
                  <a:srgbClr val="FF0000"/>
                </a:solidFill>
                <a:ea typeface="宋体" panose="02010600030101010101" pitchFamily="2" charset="-122"/>
              </a:rPr>
              <a:t>项目名称、实习开始和结束时间一般无需填写，仅存在一个学生参与多个集中项目，且学生在多个集中项目的指导老师不同的时候填写；</a:t>
            </a:r>
            <a:endParaRPr lang="zh-CN" altLang="en-US" sz="1400">
              <a:solidFill>
                <a:srgbClr val="FF0000"/>
              </a:solidFill>
              <a:ea typeface="宋体" panose="02010600030101010101" pitchFamily="2" charset="-122"/>
            </a:endParaRPr>
          </a:p>
          <a:p>
            <a:r>
              <a:rPr lang="en-US" altLang="zh-CN" sz="1400">
                <a:solidFill>
                  <a:srgbClr val="FF0000"/>
                </a:solidFill>
                <a:ea typeface="宋体" panose="02010600030101010101" pitchFamily="2" charset="-122"/>
              </a:rPr>
              <a:t>6.</a:t>
            </a:r>
            <a:r>
              <a:rPr lang="zh-CN" altLang="en-US" sz="1400">
                <a:solidFill>
                  <a:srgbClr val="FF0000"/>
                </a:solidFill>
                <a:ea typeface="宋体" panose="02010600030101010101" pitchFamily="2" charset="-122"/>
              </a:rPr>
              <a:t>如果一个学生有多名指导老师，那么需要分多行录入表格，即每行除指导老师姓名和工号不同，其它相同。</a:t>
            </a:r>
            <a:endParaRPr lang="zh-CN" altLang="en-US" sz="140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zh-CN">
                <a:sym typeface="+mn-ea"/>
              </a:rPr>
              <a:t>实践基地管理</a:t>
            </a:r>
            <a:endParaRPr lang="zh-CN">
              <a:sym typeface="+mn-ea"/>
            </a:endParaRPr>
          </a:p>
        </p:txBody>
      </p:sp>
      <p:sp>
        <p:nvSpPr>
          <p:cNvPr id="4" name="文本框 3"/>
          <p:cNvSpPr txBox="1"/>
          <p:nvPr/>
        </p:nvSpPr>
        <p:spPr>
          <a:xfrm>
            <a:off x="1300163" y="731838"/>
            <a:ext cx="6543675" cy="2628265"/>
          </a:xfrm>
          <a:prstGeom prst="rect">
            <a:avLst/>
          </a:prstGeom>
          <a:noFill/>
        </p:spPr>
        <p:txBody>
          <a:bodyPr>
            <a:spAutoFit/>
          </a:bodyPr>
          <a:p>
            <a:pPr marR="0" algn="ctr" defTabSz="914400" hangingPunct="0">
              <a:buClrTx/>
              <a:buSzTx/>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实践基地管理</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defRPr/>
            </a:pPr>
            <a:endParaRPr kumimoji="0" lang="en-US" altLang="zh-CN"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基地</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实习点</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导航按钮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实践基地</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实习点</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功能菜单按钮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点击添加实践基地</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实习点按钮，单独新增</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或点击批量导入，批量增加实践基地</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实习点信息</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可为实践基地</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实习点</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增加岗位</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036"/>
            <a:ext cx="1290638"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01</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平台角色和流程概述</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校友邦平台角色介绍和整体流程概述</a:t>
            </a:r>
            <a:endParaRPr lang="zh-CN" sz="1050" kern="0" dirty="0">
              <a:sym typeface="+mn-ea"/>
            </a:endParaRPr>
          </a:p>
        </p:txBody>
      </p:sp>
      <p:sp>
        <p:nvSpPr>
          <p:cNvPr id="6" name="矩形 5"/>
          <p:cNvSpPr/>
          <p:nvPr/>
        </p:nvSpPr>
        <p:spPr>
          <a:xfrm>
            <a:off x="1012190" y="2826385"/>
            <a:ext cx="112077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pPr algn="l">
              <a:buClrTx/>
              <a:buSzTx/>
              <a:buFontTx/>
            </a:pPr>
            <a:r>
              <a:rPr lang="en-US" altLang="zh-CN">
                <a:sym typeface="+mn-ea"/>
              </a:rPr>
              <a:t>3.</a:t>
            </a:r>
            <a:r>
              <a:rPr lang="zh-CN">
                <a:sym typeface="+mn-ea"/>
              </a:rPr>
              <a:t>实践基地管理</a:t>
            </a:r>
            <a:endParaRPr lang="zh-CN">
              <a:sym typeface="+mn-ea"/>
            </a:endParaRPr>
          </a:p>
        </p:txBody>
      </p:sp>
      <p:pic>
        <p:nvPicPr>
          <p:cNvPr id="34817" name="图片 1"/>
          <p:cNvPicPr>
            <a:picLocks noChangeAspect="1"/>
          </p:cNvPicPr>
          <p:nvPr/>
        </p:nvPicPr>
        <p:blipFill>
          <a:blip r:embed="rId1"/>
          <a:stretch>
            <a:fillRect/>
          </a:stretch>
        </p:blipFill>
        <p:spPr>
          <a:xfrm>
            <a:off x="238125" y="517525"/>
            <a:ext cx="8667750" cy="4108450"/>
          </a:xfrm>
          <a:prstGeom prst="rect">
            <a:avLst/>
          </a:prstGeom>
          <a:noFill/>
          <a:ln w="9525">
            <a:noFill/>
          </a:ln>
        </p:spPr>
      </p:pic>
      <p:cxnSp>
        <p:nvCxnSpPr>
          <p:cNvPr id="7" name="直接箭头连接符 6"/>
          <p:cNvCxnSpPr/>
          <p:nvPr/>
        </p:nvCxnSpPr>
        <p:spPr>
          <a:xfrm flipH="1" flipV="1">
            <a:off x="701675" y="2122170"/>
            <a:ext cx="566420" cy="6203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908050" y="2835273"/>
            <a:ext cx="267843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基地</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实习点</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4" name="直接箭头连接符 3"/>
          <p:cNvCxnSpPr/>
          <p:nvPr/>
        </p:nvCxnSpPr>
        <p:spPr>
          <a:xfrm flipH="1">
            <a:off x="1156335" y="612140"/>
            <a:ext cx="584835" cy="4051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41169" y="433704"/>
            <a:ext cx="1997075" cy="58356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实践基地</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或</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实习点</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6" name="直接箭头连接符 5"/>
          <p:cNvCxnSpPr/>
          <p:nvPr/>
        </p:nvCxnSpPr>
        <p:spPr>
          <a:xfrm flipH="1">
            <a:off x="2703194" y="2122170"/>
            <a:ext cx="1605915" cy="552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67505" y="1965959"/>
            <a:ext cx="1969770" cy="58356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添加基地</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实习点或批量导入</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3" name="直接箭头连接符 2"/>
          <p:cNvCxnSpPr/>
          <p:nvPr/>
        </p:nvCxnSpPr>
        <p:spPr>
          <a:xfrm flipV="1">
            <a:off x="6799580" y="2032000"/>
            <a:ext cx="562610" cy="94424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102350" y="3111500"/>
            <a:ext cx="1334135" cy="1076325"/>
          </a:xfrm>
          <a:prstGeom prst="rect">
            <a:avLst/>
          </a:prstGeom>
          <a:noFill/>
        </p:spPr>
        <p:txBody>
          <a:bodyPr wrap="square" rtlCol="0">
            <a:spAutoFit/>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4.</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可以邀请企业加入云基地，直接发布岗位</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ltLang="en-US">
                <a:sym typeface="+mn-ea"/>
              </a:rPr>
              <a:t>查看统计报表</a:t>
            </a:r>
            <a:endParaRPr lang="zh-CN" altLang="en-US">
              <a:sym typeface="+mn-ea"/>
            </a:endParaRPr>
          </a:p>
        </p:txBody>
      </p:sp>
      <p:sp>
        <p:nvSpPr>
          <p:cNvPr id="4" name="文本框 3"/>
          <p:cNvSpPr txBox="1"/>
          <p:nvPr/>
        </p:nvSpPr>
        <p:spPr>
          <a:xfrm>
            <a:off x="1299528" y="731838"/>
            <a:ext cx="6543675" cy="3827145"/>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查看统计报表</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点击左侧导航栏</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统计报表</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点击功能菜单中对应的报表</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院系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专业</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班级</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学年</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学期</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等筛选需要的数据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mj-lt"/>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自定义表格</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按钮，可以选择表格显示的维度</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  </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批量导出</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按钮，导出筛选的数据，跳转到下载中心进行下载</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mj-lt"/>
              <a:defRPr/>
            </a:pP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温馨提示：到下载中心下载时，如果表格较大，报表下载状态会显示</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，请等待片刻即可。如长时间还是显示</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报表生成中</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，可按键盘</a:t>
            </a:r>
            <a:r>
              <a:rPr kumimoji="0" lang="en-US" altLang="zh-CN"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“F5”</a:t>
            </a:r>
            <a:r>
              <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键，刷新网页。</a:t>
            </a:r>
            <a:endParaRPr kumimoji="0" lang="zh-CN" altLang="en-US" sz="14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nvPicPr>
        <p:blipFill>
          <a:blip r:embed="rId1"/>
          <a:stretch>
            <a:fillRect/>
          </a:stretch>
        </p:blipFill>
        <p:spPr>
          <a:xfrm>
            <a:off x="357505" y="619125"/>
            <a:ext cx="8527415" cy="4114165"/>
          </a:xfrm>
          <a:prstGeom prst="rect">
            <a:avLst/>
          </a:prstGeom>
        </p:spPr>
      </p:pic>
      <p:sp>
        <p:nvSpPr>
          <p:cNvPr id="2" name="标题 1"/>
          <p:cNvSpPr>
            <a:spLocks noGrp="1"/>
          </p:cNvSpPr>
          <p:nvPr>
            <p:ph type="ctrTitle"/>
          </p:nvPr>
        </p:nvSpPr>
        <p:spPr/>
        <p:txBody>
          <a:bodyPr/>
          <a:p>
            <a:r>
              <a:rPr lang="en-US">
                <a:sym typeface="+mn-ea"/>
              </a:rPr>
              <a:t>4. </a:t>
            </a:r>
            <a:r>
              <a:rPr lang="zh-CN" altLang="en-US">
                <a:sym typeface="+mn-ea"/>
              </a:rPr>
              <a:t>查看统计报表</a:t>
            </a:r>
            <a:endParaRPr lang="zh-CN" altLang="en-US">
              <a:sym typeface="+mn-ea"/>
            </a:endParaRPr>
          </a:p>
        </p:txBody>
      </p:sp>
      <p:cxnSp>
        <p:nvCxnSpPr>
          <p:cNvPr id="7" name="直接箭头连接符 6"/>
          <p:cNvCxnSpPr/>
          <p:nvPr/>
        </p:nvCxnSpPr>
        <p:spPr>
          <a:xfrm flipH="1" flipV="1">
            <a:off x="611505" y="2355215"/>
            <a:ext cx="696595" cy="101917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308100" y="3234684"/>
            <a:ext cx="2678430"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统计报表</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a:t>
            </a:r>
            <a:endPar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4" name="直接箭头连接符 3"/>
          <p:cNvCxnSpPr/>
          <p:nvPr/>
        </p:nvCxnSpPr>
        <p:spPr>
          <a:xfrm flipH="1">
            <a:off x="1308100" y="1398270"/>
            <a:ext cx="930275" cy="64770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124075" y="915668"/>
            <a:ext cx="2557145" cy="33718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点击相应报表名称</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cxnSp>
        <p:nvCxnSpPr>
          <p:cNvPr id="6" name="直接箭头连接符 5"/>
          <p:cNvCxnSpPr/>
          <p:nvPr/>
        </p:nvCxnSpPr>
        <p:spPr>
          <a:xfrm flipH="1" flipV="1">
            <a:off x="1944370" y="2610485"/>
            <a:ext cx="821690" cy="2590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766060" y="2753360"/>
            <a:ext cx="2366645" cy="337185"/>
          </a:xfrm>
          <a:prstGeom prst="rect">
            <a:avLst/>
          </a:prstGeom>
          <a:noFill/>
          <a:effectLst>
            <a:glow rad="1079500">
              <a:schemeClr val="accent3">
                <a:satMod val="175000"/>
                <a:alpha val="100000"/>
              </a:schemeClr>
            </a:glow>
          </a:effectLst>
        </p:spPr>
        <p:txBody>
          <a:bodyPr wrap="square">
            <a:spAutoFit/>
            <a:scene3d>
              <a:camera prst="orthographicFront"/>
              <a:lightRig rig="threePt" dir="t"/>
            </a:scene3d>
          </a:bodyPr>
          <a:p>
            <a:pPr marR="0" defTabSz="914400">
              <a:buClrTx/>
              <a:buSzTx/>
              <a:defRPr/>
            </a:pP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rPr>
              <a:t>导出数据，点击确认</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1" name="文本框 10"/>
          <p:cNvSpPr txBox="1"/>
          <p:nvPr/>
        </p:nvSpPr>
        <p:spPr>
          <a:xfrm>
            <a:off x="4984749" y="1581783"/>
            <a:ext cx="3531870" cy="829945"/>
          </a:xfrm>
          <a:prstGeom prst="rect">
            <a:avLst/>
          </a:prstGeom>
          <a:noFill/>
          <a:effectLst>
            <a:glow rad="1079500">
              <a:schemeClr val="accent3">
                <a:satMod val="175000"/>
                <a:alpha val="100000"/>
              </a:schemeClr>
            </a:glow>
          </a:effectLst>
        </p:spPr>
        <p:txBody>
          <a:bodyPr>
            <a:spAutoFit/>
            <a:scene3d>
              <a:camera prst="orthographicFront"/>
              <a:lightRig rig="threePt" dir="t"/>
            </a:scene3d>
          </a:bodyPr>
          <a:p>
            <a:pPr marR="0" defTabSz="914400">
              <a:buClrTx/>
              <a:buSzTx/>
              <a:defRPr/>
            </a:pP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4</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确认后会自动跳转到下载中心，下载电子数据表格，如一直提示报表生成中，可以按</a:t>
            </a:r>
            <a:r>
              <a:rPr kumimoji="0" lang="en-US" altLang="zh-CN"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F5</a:t>
            </a:r>
            <a:r>
              <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rPr>
              <a:t>刷新下浏览器页面</a:t>
            </a:r>
            <a:endParaRPr kumimoji="0" lang="zh-CN" altLang="en-US" kern="1200" cap="none" spc="0" normalizeH="0" baseline="0"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sym typeface="+mn-ea"/>
            </a:endParaRPr>
          </a:p>
        </p:txBody>
      </p:sp>
      <p:cxnSp>
        <p:nvCxnSpPr>
          <p:cNvPr id="8" name="直接箭头连接符 7"/>
          <p:cNvCxnSpPr/>
          <p:nvPr/>
        </p:nvCxnSpPr>
        <p:spPr>
          <a:xfrm flipV="1">
            <a:off x="5436235" y="861695"/>
            <a:ext cx="1188720" cy="77343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5.</a:t>
            </a:r>
            <a:r>
              <a:rPr lang="zh-CN" altLang="zh-CN">
                <a:sym typeface="+mn-ea"/>
              </a:rPr>
              <a:t>其他</a:t>
            </a:r>
            <a:endParaRPr lang="zh-CN" altLang="zh-CN">
              <a:sym typeface="+mn-ea"/>
            </a:endParaRPr>
          </a:p>
        </p:txBody>
      </p:sp>
      <p:sp>
        <p:nvSpPr>
          <p:cNvPr id="4" name="文本框 3"/>
          <p:cNvSpPr txBox="1"/>
          <p:nvPr/>
        </p:nvSpPr>
        <p:spPr>
          <a:xfrm>
            <a:off x="1299528" y="1415098"/>
            <a:ext cx="6543675" cy="2482215"/>
          </a:xfrm>
          <a:prstGeom prst="rect">
            <a:avLst/>
          </a:prstGeom>
          <a:noFill/>
        </p:spPr>
        <p:txBody>
          <a:bodyPr wrap="square">
            <a:spAutoFit/>
          </a:bodyPr>
          <a:p>
            <a:pPr marR="0" algn="l" defTabSz="914400" hangingPunct="0">
              <a:lnSpc>
                <a:spcPct val="150000"/>
              </a:lnSpc>
              <a:buClrTx/>
              <a:buSzTx/>
              <a:buFont typeface="Arial" panose="020B0604020202020204" pitchFamily="34" charset="0"/>
              <a:buNone/>
              <a:defRPr/>
            </a:pPr>
            <a:r>
              <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发布公告消息；</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l" defTabSz="914400" hangingPunct="0">
              <a:lnSpc>
                <a:spcPct val="150000"/>
              </a:lnSpc>
              <a:buClrTx/>
              <a:buSzTx/>
              <a:buFont typeface="Arial" panose="020B0604020202020204" pitchFamily="34" charset="0"/>
              <a:buNone/>
              <a:defRPr/>
            </a:pPr>
            <a:r>
              <a:rPr lang="zh-CN" altLang="en-US" sz="240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mn-ea"/>
              </a:rPr>
              <a:t>问卷调查；</a:t>
            </a:r>
            <a:endParaRPr lang="zh-CN" altLang="en-US" sz="240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mn-ea"/>
            </a:endParaRPr>
          </a:p>
          <a:p>
            <a:pPr marR="0" algn="l" defTabSz="914400" hangingPunct="0">
              <a:lnSpc>
                <a:spcPct val="150000"/>
              </a:lnSpc>
              <a:buClrTx/>
              <a:buSzTx/>
              <a:buFont typeface="Arial" panose="020B0604020202020204" pitchFamily="34" charset="0"/>
              <a:buNone/>
              <a:defRPr/>
            </a:pPr>
            <a:r>
              <a:rPr lang="zh-CN" altLang="en-US" sz="240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mn-ea"/>
              </a:rPr>
              <a:t>“实习无忧”综合保险</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l" defTabSz="914400" hangingPunct="0">
              <a:buClrTx/>
              <a:buSzTx/>
              <a:buFont typeface="Arial" panose="020B0604020202020204" pitchFamily="34" charset="0"/>
              <a:buNone/>
              <a:defRPr/>
            </a:pP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l" defTabSz="914400" hangingPunct="0">
              <a:lnSpc>
                <a:spcPct val="130000"/>
              </a:lnSpc>
              <a:buClrTx/>
              <a:buSzTx/>
              <a:buFont typeface="Arial" panose="020B0604020202020204" pitchFamily="34" charset="0"/>
              <a:buNone/>
              <a:defRPr/>
            </a:pP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5-1 </a:t>
            </a:r>
            <a:r>
              <a:rPr lang="zh-CN" altLang="en-US">
                <a:sym typeface="+mn-ea"/>
              </a:rPr>
              <a:t>公告消息</a:t>
            </a:r>
            <a:endParaRPr lang="zh-CN" altLang="en-US">
              <a:sym typeface="+mn-ea"/>
            </a:endParaRPr>
          </a:p>
        </p:txBody>
      </p:sp>
      <p:pic>
        <p:nvPicPr>
          <p:cNvPr id="3" name="图片 2"/>
          <p:cNvPicPr>
            <a:picLocks noChangeAspect="1"/>
          </p:cNvPicPr>
          <p:nvPr/>
        </p:nvPicPr>
        <p:blipFill>
          <a:blip r:embed="rId1"/>
          <a:stretch>
            <a:fillRect/>
          </a:stretch>
        </p:blipFill>
        <p:spPr>
          <a:xfrm>
            <a:off x="325120" y="771525"/>
            <a:ext cx="8493760" cy="3612515"/>
          </a:xfrm>
          <a:prstGeom prst="rect">
            <a:avLst/>
          </a:prstGeom>
        </p:spPr>
      </p:pic>
      <p:cxnSp>
        <p:nvCxnSpPr>
          <p:cNvPr id="7" name="直接箭头连接符 6"/>
          <p:cNvCxnSpPr/>
          <p:nvPr/>
        </p:nvCxnSpPr>
        <p:spPr>
          <a:xfrm flipV="1">
            <a:off x="7020560" y="1188085"/>
            <a:ext cx="401320" cy="21526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60290" y="1347470"/>
            <a:ext cx="21755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公告消息</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4" name="直接箭头连接符 3"/>
          <p:cNvCxnSpPr/>
          <p:nvPr/>
        </p:nvCxnSpPr>
        <p:spPr>
          <a:xfrm flipH="1">
            <a:off x="1273810" y="1203960"/>
            <a:ext cx="490220" cy="6858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764030" y="1069975"/>
            <a:ext cx="255714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学校公告</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6" name="直接箭头连接符 5"/>
          <p:cNvCxnSpPr/>
          <p:nvPr/>
        </p:nvCxnSpPr>
        <p:spPr>
          <a:xfrm flipH="1" flipV="1">
            <a:off x="2051685" y="1923415"/>
            <a:ext cx="544195" cy="429260"/>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03145" y="2403475"/>
            <a:ext cx="2079625"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发布</a:t>
            </a:r>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按钮</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69670" y="411480"/>
            <a:ext cx="6510655" cy="4501515"/>
          </a:xfrm>
          <a:prstGeom prst="rect">
            <a:avLst/>
          </a:prstGeom>
        </p:spPr>
      </p:pic>
      <p:sp>
        <p:nvSpPr>
          <p:cNvPr id="2" name="标题 1"/>
          <p:cNvSpPr>
            <a:spLocks noGrp="1"/>
          </p:cNvSpPr>
          <p:nvPr>
            <p:ph type="ctrTitle"/>
          </p:nvPr>
        </p:nvSpPr>
        <p:spPr/>
        <p:txBody>
          <a:bodyPr/>
          <a:p>
            <a:r>
              <a:rPr lang="en-US">
                <a:sym typeface="+mn-ea"/>
              </a:rPr>
              <a:t>5-1 </a:t>
            </a:r>
            <a:r>
              <a:rPr lang="zh-CN" altLang="en-US">
                <a:sym typeface="+mn-ea"/>
              </a:rPr>
              <a:t>公告消息</a:t>
            </a:r>
            <a:endParaRPr lang="zh-CN" altLang="en-US">
              <a:sym typeface="+mn-ea"/>
            </a:endParaRPr>
          </a:p>
        </p:txBody>
      </p:sp>
      <p:cxnSp>
        <p:nvCxnSpPr>
          <p:cNvPr id="6" name="直接箭头连接符 5"/>
          <p:cNvCxnSpPr/>
          <p:nvPr/>
        </p:nvCxnSpPr>
        <p:spPr>
          <a:xfrm flipH="1" flipV="1">
            <a:off x="4419600" y="329819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895215" y="3133090"/>
            <a:ext cx="181737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选择发送对象</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1" name="直接箭头连接符 10"/>
          <p:cNvCxnSpPr/>
          <p:nvPr/>
        </p:nvCxnSpPr>
        <p:spPr>
          <a:xfrm flipH="1" flipV="1">
            <a:off x="5545455" y="1112520"/>
            <a:ext cx="400050" cy="698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341370" y="177927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6022975" y="824230"/>
            <a:ext cx="255714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填写公告内容，可上传附件</a:t>
            </a:r>
            <a:endParaRPr lang="zh-CN" altLang="en-US" noProof="1">
              <a:solidFill>
                <a:srgbClr val="FF0000"/>
              </a:solidFill>
              <a:effectLst>
                <a:glow rad="228600">
                  <a:schemeClr val="accent3">
                    <a:satMod val="175000"/>
                    <a:alpha val="40000"/>
                  </a:schemeClr>
                </a:glow>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5-2</a:t>
            </a:r>
            <a:r>
              <a:rPr lang="zh-CN" altLang="en-US">
                <a:sym typeface="+mn-ea"/>
              </a:rPr>
              <a:t>问卷调查</a:t>
            </a:r>
            <a:endParaRPr lang="zh-CN" altLang="en-US">
              <a:sym typeface="+mn-ea"/>
            </a:endParaRPr>
          </a:p>
        </p:txBody>
      </p:sp>
      <p:pic>
        <p:nvPicPr>
          <p:cNvPr id="3" name="图片 2"/>
          <p:cNvPicPr>
            <a:picLocks noChangeAspect="1"/>
          </p:cNvPicPr>
          <p:nvPr/>
        </p:nvPicPr>
        <p:blipFill>
          <a:blip r:embed="rId1"/>
          <a:stretch>
            <a:fillRect/>
          </a:stretch>
        </p:blipFill>
        <p:spPr>
          <a:xfrm>
            <a:off x="771525" y="759460"/>
            <a:ext cx="7601585" cy="3846195"/>
          </a:xfrm>
          <a:prstGeom prst="rect">
            <a:avLst/>
          </a:prstGeom>
        </p:spPr>
      </p:pic>
      <p:sp>
        <p:nvSpPr>
          <p:cNvPr id="5" name="文本框 4"/>
          <p:cNvSpPr txBox="1"/>
          <p:nvPr/>
        </p:nvSpPr>
        <p:spPr>
          <a:xfrm>
            <a:off x="2658110" y="2553970"/>
            <a:ext cx="5561965" cy="829945"/>
          </a:xfrm>
          <a:prstGeom prst="rect">
            <a:avLst/>
          </a:prstGeom>
          <a:noFill/>
        </p:spPr>
        <p:txBody>
          <a:bodyPr wrap="square" rtlCol="0">
            <a:spAutoFit/>
          </a:bodyPr>
          <a:p>
            <a:r>
              <a:rPr lang="en-US" altLang="zh-CN">
                <a:solidFill>
                  <a:srgbClr val="FF0000"/>
                </a:solidFill>
              </a:rPr>
              <a:t>1.</a:t>
            </a:r>
            <a:r>
              <a:rPr lang="zh-CN" altLang="en-US">
                <a:solidFill>
                  <a:srgbClr val="FF0000"/>
                </a:solidFill>
              </a:rPr>
              <a:t>可设置单选、多选、打分、问答等题型</a:t>
            </a:r>
            <a:endParaRPr lang="zh-CN" altLang="en-US">
              <a:solidFill>
                <a:srgbClr val="FF0000"/>
              </a:solidFill>
            </a:endParaRPr>
          </a:p>
          <a:p>
            <a:r>
              <a:rPr lang="en-US" altLang="zh-CN">
                <a:solidFill>
                  <a:srgbClr val="FF0000"/>
                </a:solidFill>
              </a:rPr>
              <a:t>2.</a:t>
            </a:r>
            <a:r>
              <a:rPr lang="zh-CN" altLang="en-US">
                <a:solidFill>
                  <a:srgbClr val="FF0000"/>
                </a:solidFill>
                <a:ea typeface="宋体" panose="02010600030101010101" pitchFamily="2" charset="-122"/>
              </a:rPr>
              <a:t>可选择发送对象，比如发送给参加相应实习计划的学生</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系统会统计问卷结果，并可导出</a:t>
            </a:r>
            <a:endParaRPr lang="zh-CN" altLang="en-US">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ltLang="zh-CN">
                <a:sym typeface="+mn-ea"/>
              </a:rPr>
              <a:t>5-3“</a:t>
            </a:r>
            <a:r>
              <a:rPr lang="zh-CN" altLang="en-US">
                <a:sym typeface="+mn-ea"/>
              </a:rPr>
              <a:t>实习无忧</a:t>
            </a:r>
            <a:r>
              <a:rPr lang="en-US" altLang="zh-CN">
                <a:sym typeface="+mn-ea"/>
              </a:rPr>
              <a:t>”</a:t>
            </a:r>
            <a:r>
              <a:rPr lang="zh-CN" altLang="en-US">
                <a:sym typeface="+mn-ea"/>
              </a:rPr>
              <a:t>综合保险</a:t>
            </a:r>
            <a:endParaRPr lang="zh-CN" altLang="en-US">
              <a:sym typeface="+mn-ea"/>
            </a:endParaRPr>
          </a:p>
        </p:txBody>
      </p:sp>
      <p:pic>
        <p:nvPicPr>
          <p:cNvPr id="3" name="图片 2"/>
          <p:cNvPicPr>
            <a:picLocks noChangeAspect="1"/>
          </p:cNvPicPr>
          <p:nvPr/>
        </p:nvPicPr>
        <p:blipFill>
          <a:blip r:embed="rId1"/>
          <a:stretch>
            <a:fillRect/>
          </a:stretch>
        </p:blipFill>
        <p:spPr>
          <a:xfrm>
            <a:off x="153035" y="669925"/>
            <a:ext cx="8672195" cy="2351405"/>
          </a:xfrm>
          <a:prstGeom prst="rect">
            <a:avLst/>
          </a:prstGeom>
        </p:spPr>
      </p:pic>
      <p:sp>
        <p:nvSpPr>
          <p:cNvPr id="6" name="文本框 5"/>
          <p:cNvSpPr txBox="1"/>
          <p:nvPr/>
        </p:nvSpPr>
        <p:spPr>
          <a:xfrm>
            <a:off x="374015" y="3225800"/>
            <a:ext cx="8230870" cy="1599565"/>
          </a:xfrm>
          <a:prstGeom prst="rect">
            <a:avLst/>
          </a:prstGeom>
          <a:noFill/>
        </p:spPr>
        <p:txBody>
          <a:bodyPr wrap="square" rtlCol="0">
            <a:spAutoFit/>
          </a:bodyPr>
          <a:p>
            <a:r>
              <a:rPr lang="en-US" altLang="zh-CN" sz="1400">
                <a:sym typeface="+mn-ea"/>
              </a:rPr>
              <a:t>“</a:t>
            </a:r>
            <a:r>
              <a:rPr lang="zh-CN" altLang="en-US" sz="1400">
                <a:ea typeface="宋体" panose="02010600030101010101" pitchFamily="2" charset="-122"/>
                <a:sym typeface="+mn-ea"/>
              </a:rPr>
              <a:t>实习无忧</a:t>
            </a:r>
            <a:r>
              <a:rPr lang="en-US" altLang="zh-CN" sz="1400">
                <a:ea typeface="宋体" panose="02010600030101010101" pitchFamily="2" charset="-122"/>
                <a:sym typeface="+mn-ea"/>
              </a:rPr>
              <a:t>”</a:t>
            </a:r>
            <a:r>
              <a:rPr lang="zh-CN" altLang="en-US" sz="1400">
                <a:ea typeface="宋体" panose="02010600030101010101" pitchFamily="2" charset="-122"/>
                <a:sym typeface="+mn-ea"/>
              </a:rPr>
              <a:t>综合</a:t>
            </a:r>
            <a:r>
              <a:rPr lang="zh-CN" altLang="en-US" sz="1400">
                <a:sym typeface="+mn-ea"/>
              </a:rPr>
              <a:t>保险由中国人民保险公司（</a:t>
            </a:r>
            <a:r>
              <a:rPr lang="en-US" altLang="zh-CN" sz="1400">
                <a:sym typeface="+mn-ea"/>
              </a:rPr>
              <a:t>PICC)</a:t>
            </a:r>
            <a:r>
              <a:rPr lang="zh-CN" altLang="zh-CN" sz="1400">
                <a:ea typeface="宋体" panose="02010600030101010101" pitchFamily="2" charset="-122"/>
                <a:sym typeface="+mn-ea"/>
              </a:rPr>
              <a:t>承保。主要优势：</a:t>
            </a:r>
            <a:endParaRPr lang="zh-CN" altLang="en-US" sz="1400"/>
          </a:p>
          <a:p>
            <a:r>
              <a:rPr lang="zh-CN" altLang="en-US" sz="1400">
                <a:sym typeface="+mn-ea"/>
              </a:rPr>
              <a:t>1、线上投保操作便捷，数据收集、汇总全面准确；</a:t>
            </a:r>
            <a:endParaRPr lang="zh-CN" altLang="en-US" sz="1400"/>
          </a:p>
          <a:p>
            <a:r>
              <a:rPr lang="zh-CN" altLang="en-US" sz="1400">
                <a:sym typeface="+mn-ea"/>
              </a:rPr>
              <a:t>2、保险套餐灵活多样，适用于1-2周的认知实习、1-2个月的专业实习、</a:t>
            </a:r>
            <a:r>
              <a:rPr lang="en-US" altLang="zh-CN" sz="1400">
                <a:sym typeface="+mn-ea"/>
              </a:rPr>
              <a:t>3</a:t>
            </a:r>
            <a:r>
              <a:rPr lang="zh-CN" altLang="en-US" sz="1400">
                <a:ea typeface="宋体" panose="02010600030101010101" pitchFamily="2" charset="-122"/>
                <a:sym typeface="+mn-ea"/>
              </a:rPr>
              <a:t>个月或以上的毕业实习</a:t>
            </a:r>
            <a:r>
              <a:rPr lang="zh-CN" altLang="en-US" sz="1400">
                <a:sym typeface="+mn-ea"/>
              </a:rPr>
              <a:t>和风险系数高的高危行业套餐等；</a:t>
            </a:r>
            <a:endParaRPr lang="zh-CN" altLang="en-US" sz="1400"/>
          </a:p>
          <a:p>
            <a:r>
              <a:rPr lang="zh-CN" altLang="en-US" sz="1400">
                <a:sym typeface="+mn-ea"/>
              </a:rPr>
              <a:t>3、性价比高；</a:t>
            </a:r>
            <a:endParaRPr lang="zh-CN" altLang="en-US" sz="1400"/>
          </a:p>
          <a:p>
            <a:r>
              <a:rPr lang="zh-CN" altLang="en-US" sz="1400">
                <a:sym typeface="+mn-ea"/>
              </a:rPr>
              <a:t>4、保障全面，投保、出险适用于全国范围，包括意外身故伤残，意外门急诊、住院，交通工具给付等；</a:t>
            </a:r>
            <a:endParaRPr lang="zh-CN" altLang="en-US" sz="1400">
              <a:sym typeface="+mn-ea"/>
            </a:endParaRPr>
          </a:p>
          <a:p>
            <a:r>
              <a:rPr lang="en-US" altLang="zh-CN" sz="1400"/>
              <a:t>5</a:t>
            </a:r>
            <a:r>
              <a:rPr lang="zh-CN" altLang="en-US" sz="1400">
                <a:ea typeface="宋体" panose="02010600030101010101" pitchFamily="2" charset="-122"/>
              </a:rPr>
              <a:t>、可直接下载电子保单和发票，方便快捷。</a:t>
            </a:r>
            <a:endParaRPr lang="zh-CN" altLang="en-US" sz="14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7</a:t>
            </a:r>
            <a:r>
              <a:rPr lang="en-US" altLang="zh-CN">
                <a:sym typeface="+mn-ea"/>
              </a:rPr>
              <a:t>“</a:t>
            </a:r>
            <a:r>
              <a:rPr lang="zh-CN" altLang="en-US">
                <a:sym typeface="+mn-ea"/>
              </a:rPr>
              <a:t>实习无忧</a:t>
            </a:r>
            <a:r>
              <a:rPr lang="en-US" altLang="zh-CN">
                <a:sym typeface="+mn-ea"/>
              </a:rPr>
              <a:t>”</a:t>
            </a:r>
            <a:r>
              <a:rPr lang="zh-CN" altLang="en-US">
                <a:sym typeface="+mn-ea"/>
              </a:rPr>
              <a:t>综合保险</a:t>
            </a:r>
            <a:endParaRPr lang="zh-CN" altLang="en-US">
              <a:sym typeface="+mn-ea"/>
            </a:endParaRPr>
          </a:p>
        </p:txBody>
      </p:sp>
      <p:pic>
        <p:nvPicPr>
          <p:cNvPr id="3" name="图片 2"/>
          <p:cNvPicPr>
            <a:picLocks noChangeAspect="1"/>
          </p:cNvPicPr>
          <p:nvPr/>
        </p:nvPicPr>
        <p:blipFill>
          <a:blip r:embed="rId1"/>
          <a:stretch>
            <a:fillRect/>
          </a:stretch>
        </p:blipFill>
        <p:spPr>
          <a:xfrm>
            <a:off x="268605" y="555625"/>
            <a:ext cx="8607425" cy="4059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04</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移动端操作</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教务管理微信小程序端的操作说明</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pic>
        <p:nvPicPr>
          <p:cNvPr id="4" name="图片 3"/>
          <p:cNvPicPr>
            <a:picLocks noChangeAspect="1"/>
          </p:cNvPicPr>
          <p:nvPr/>
        </p:nvPicPr>
        <p:blipFill>
          <a:blip r:embed="rId1"/>
          <a:stretch>
            <a:fillRect/>
          </a:stretch>
        </p:blipFill>
        <p:spPr>
          <a:xfrm>
            <a:off x="1600200" y="720090"/>
            <a:ext cx="5943600" cy="37033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1 </a:t>
            </a:r>
            <a:r>
              <a:rPr lang="zh-CN">
                <a:sym typeface="+mn-ea"/>
              </a:rPr>
              <a:t>小程序</a:t>
            </a:r>
            <a:r>
              <a:rPr lang="en-US" altLang="zh-CN">
                <a:sym typeface="+mn-ea"/>
              </a:rPr>
              <a:t>-</a:t>
            </a:r>
            <a:r>
              <a:rPr lang="zh-CN" altLang="en-US">
                <a:sym typeface="+mn-ea"/>
              </a:rPr>
              <a:t>工作台</a:t>
            </a:r>
            <a:endParaRPr lang="zh-CN" altLang="en-US">
              <a:sym typeface="+mn-ea"/>
            </a:endParaRPr>
          </a:p>
        </p:txBody>
      </p:sp>
      <p:pic>
        <p:nvPicPr>
          <p:cNvPr id="5" name="图片 4"/>
          <p:cNvPicPr>
            <a:picLocks noChangeAspect="1"/>
          </p:cNvPicPr>
          <p:nvPr/>
        </p:nvPicPr>
        <p:blipFill>
          <a:blip r:embed="rId1"/>
          <a:stretch>
            <a:fillRect/>
          </a:stretch>
        </p:blipFill>
        <p:spPr>
          <a:xfrm>
            <a:off x="2586355" y="513080"/>
            <a:ext cx="1936115" cy="4128135"/>
          </a:xfrm>
          <a:prstGeom prst="rect">
            <a:avLst/>
          </a:prstGeom>
        </p:spPr>
      </p:pic>
      <p:pic>
        <p:nvPicPr>
          <p:cNvPr id="6" name="图片 5"/>
          <p:cNvPicPr>
            <a:picLocks noChangeAspect="1"/>
          </p:cNvPicPr>
          <p:nvPr/>
        </p:nvPicPr>
        <p:blipFill>
          <a:blip r:embed="rId2"/>
          <a:stretch>
            <a:fillRect/>
          </a:stretch>
        </p:blipFill>
        <p:spPr>
          <a:xfrm>
            <a:off x="4707255" y="523875"/>
            <a:ext cx="1891665" cy="4106545"/>
          </a:xfrm>
          <a:prstGeom prst="rect">
            <a:avLst/>
          </a:prstGeom>
        </p:spPr>
      </p:pic>
      <p:pic>
        <p:nvPicPr>
          <p:cNvPr id="7" name="图片 6"/>
          <p:cNvPicPr>
            <a:picLocks noChangeAspect="1"/>
          </p:cNvPicPr>
          <p:nvPr/>
        </p:nvPicPr>
        <p:blipFill>
          <a:blip r:embed="rId3"/>
          <a:stretch>
            <a:fillRect/>
          </a:stretch>
        </p:blipFill>
        <p:spPr>
          <a:xfrm>
            <a:off x="6708140" y="513080"/>
            <a:ext cx="2078355" cy="4117340"/>
          </a:xfrm>
          <a:prstGeom prst="rect">
            <a:avLst/>
          </a:prstGeom>
        </p:spPr>
      </p:pic>
      <p:pic>
        <p:nvPicPr>
          <p:cNvPr id="4" name="图片 3"/>
          <p:cNvPicPr>
            <a:picLocks noChangeAspect="1"/>
          </p:cNvPicPr>
          <p:nvPr/>
        </p:nvPicPr>
        <p:blipFill>
          <a:blip r:embed="rId4"/>
          <a:stretch>
            <a:fillRect/>
          </a:stretch>
        </p:blipFill>
        <p:spPr>
          <a:xfrm>
            <a:off x="395605" y="513080"/>
            <a:ext cx="1931670" cy="41173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1 </a:t>
            </a:r>
            <a:r>
              <a:rPr lang="zh-CN">
                <a:sym typeface="+mn-ea"/>
              </a:rPr>
              <a:t>小程序</a:t>
            </a:r>
            <a:r>
              <a:rPr lang="en-US" altLang="zh-CN">
                <a:sym typeface="+mn-ea"/>
              </a:rPr>
              <a:t>-</a:t>
            </a:r>
            <a:r>
              <a:rPr lang="zh-CN" altLang="en-US">
                <a:sym typeface="+mn-ea"/>
              </a:rPr>
              <a:t>工作台</a:t>
            </a:r>
            <a:endParaRPr lang="zh-CN" altLang="en-US">
              <a:sym typeface="+mn-ea"/>
            </a:endParaRPr>
          </a:p>
        </p:txBody>
      </p:sp>
      <p:sp>
        <p:nvSpPr>
          <p:cNvPr id="3" name="文本框 2"/>
          <p:cNvSpPr txBox="1"/>
          <p:nvPr/>
        </p:nvSpPr>
        <p:spPr>
          <a:xfrm>
            <a:off x="6784340" y="877570"/>
            <a:ext cx="2107565" cy="3291840"/>
          </a:xfrm>
          <a:prstGeom prst="rect">
            <a:avLst/>
          </a:prstGeom>
          <a:noFill/>
        </p:spPr>
        <p:txBody>
          <a:bodyPr wrap="square" rtlCol="0">
            <a:spAutoFit/>
          </a:bodyPr>
          <a:p>
            <a:r>
              <a:rPr lang="zh-CN" altLang="en-US">
                <a:solidFill>
                  <a:schemeClr val="tx1"/>
                </a:solidFill>
              </a:rPr>
              <a:t>点击</a:t>
            </a:r>
            <a:r>
              <a:rPr lang="en-US" altLang="zh-CN">
                <a:solidFill>
                  <a:schemeClr val="tx1"/>
                </a:solidFill>
              </a:rPr>
              <a:t>“</a:t>
            </a:r>
            <a:r>
              <a:rPr lang="zh-CN" altLang="en-US">
                <a:solidFill>
                  <a:schemeClr val="tx1"/>
                </a:solidFill>
                <a:ea typeface="宋体" panose="02010600030101010101" pitchFamily="2" charset="-122"/>
              </a:rPr>
              <a:t>工作台</a:t>
            </a:r>
            <a:r>
              <a:rPr lang="en-US" altLang="zh-CN">
                <a:solidFill>
                  <a:schemeClr val="tx1"/>
                </a:solidFill>
                <a:ea typeface="宋体" panose="02010600030101010101" pitchFamily="2" charset="-122"/>
              </a:rPr>
              <a:t>”</a:t>
            </a:r>
            <a:r>
              <a:rPr lang="zh-CN" altLang="en-US">
                <a:solidFill>
                  <a:schemeClr val="tx1"/>
                </a:solidFill>
                <a:ea typeface="宋体" panose="02010600030101010101" pitchFamily="2" charset="-122"/>
              </a:rPr>
              <a:t>，切换为管理员，选择对应学年学期，即可查看当前管理范围下，各学院</a:t>
            </a:r>
            <a:r>
              <a:rPr lang="en-US" altLang="zh-CN">
                <a:solidFill>
                  <a:schemeClr val="tx1"/>
                </a:solidFill>
                <a:ea typeface="宋体" panose="02010600030101010101" pitchFamily="2" charset="-122"/>
              </a:rPr>
              <a:t>/</a:t>
            </a:r>
            <a:r>
              <a:rPr lang="zh-CN" altLang="en-US">
                <a:solidFill>
                  <a:schemeClr val="tx1"/>
                </a:solidFill>
                <a:ea typeface="宋体" panose="02010600030101010101" pitchFamily="2" charset="-122"/>
              </a:rPr>
              <a:t>专业的计划概况。</a:t>
            </a:r>
            <a:endParaRPr lang="zh-CN" altLang="en-US">
              <a:solidFill>
                <a:schemeClr val="tx1"/>
              </a:solidFill>
            </a:endParaRPr>
          </a:p>
          <a:p>
            <a:r>
              <a:rPr lang="zh-CN" altLang="en-US">
                <a:solidFill>
                  <a:srgbClr val="FF0000"/>
                </a:solidFill>
              </a:rPr>
              <a:t>说明：点击院系后边的详情，可以查看具体的实习计划情况。点击计划下方的实习要求</a:t>
            </a:r>
            <a:r>
              <a:rPr lang="en-US" altLang="zh-CN">
                <a:solidFill>
                  <a:srgbClr val="FF0000"/>
                </a:solidFill>
              </a:rPr>
              <a:t>/</a:t>
            </a:r>
            <a:r>
              <a:rPr lang="zh-CN" altLang="en-US">
                <a:solidFill>
                  <a:srgbClr val="FF0000"/>
                </a:solidFill>
                <a:ea typeface="宋体" panose="02010600030101010101" pitchFamily="2" charset="-122"/>
              </a:rPr>
              <a:t>项目</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过程管理，可以分别查看对应的详细信息。</a:t>
            </a:r>
            <a:endParaRPr lang="zh-CN" altLang="en-US">
              <a:solidFill>
                <a:srgbClr val="FF0000"/>
              </a:solidFill>
              <a:ea typeface="宋体" panose="02010600030101010101" pitchFamily="2" charset="-122"/>
            </a:endParaRPr>
          </a:p>
        </p:txBody>
      </p:sp>
      <p:pic>
        <p:nvPicPr>
          <p:cNvPr id="8" name="图片 7"/>
          <p:cNvPicPr>
            <a:picLocks noChangeAspect="1"/>
          </p:cNvPicPr>
          <p:nvPr/>
        </p:nvPicPr>
        <p:blipFill>
          <a:blip r:embed="rId1"/>
          <a:stretch>
            <a:fillRect/>
          </a:stretch>
        </p:blipFill>
        <p:spPr>
          <a:xfrm>
            <a:off x="464820" y="664845"/>
            <a:ext cx="1948815" cy="4142105"/>
          </a:xfrm>
          <a:prstGeom prst="rect">
            <a:avLst/>
          </a:prstGeom>
        </p:spPr>
      </p:pic>
      <p:pic>
        <p:nvPicPr>
          <p:cNvPr id="9" name="图片 8"/>
          <p:cNvPicPr>
            <a:picLocks noChangeAspect="1"/>
          </p:cNvPicPr>
          <p:nvPr/>
        </p:nvPicPr>
        <p:blipFill>
          <a:blip r:embed="rId2"/>
          <a:stretch>
            <a:fillRect/>
          </a:stretch>
        </p:blipFill>
        <p:spPr>
          <a:xfrm>
            <a:off x="2484120" y="664845"/>
            <a:ext cx="1962785" cy="1609725"/>
          </a:xfrm>
          <a:prstGeom prst="rect">
            <a:avLst/>
          </a:prstGeom>
        </p:spPr>
      </p:pic>
      <p:pic>
        <p:nvPicPr>
          <p:cNvPr id="10" name="图片 9"/>
          <p:cNvPicPr>
            <a:picLocks noChangeAspect="1"/>
          </p:cNvPicPr>
          <p:nvPr/>
        </p:nvPicPr>
        <p:blipFill>
          <a:blip r:embed="rId3"/>
          <a:stretch>
            <a:fillRect/>
          </a:stretch>
        </p:blipFill>
        <p:spPr>
          <a:xfrm>
            <a:off x="2484755" y="2374900"/>
            <a:ext cx="1962150" cy="2431415"/>
          </a:xfrm>
          <a:prstGeom prst="rect">
            <a:avLst/>
          </a:prstGeom>
        </p:spPr>
      </p:pic>
      <p:pic>
        <p:nvPicPr>
          <p:cNvPr id="11" name="图片 10"/>
          <p:cNvPicPr>
            <a:picLocks noChangeAspect="1"/>
          </p:cNvPicPr>
          <p:nvPr/>
        </p:nvPicPr>
        <p:blipFill>
          <a:blip r:embed="rId4"/>
          <a:stretch>
            <a:fillRect/>
          </a:stretch>
        </p:blipFill>
        <p:spPr>
          <a:xfrm>
            <a:off x="4638040" y="631825"/>
            <a:ext cx="1955165" cy="1743075"/>
          </a:xfrm>
          <a:prstGeom prst="rect">
            <a:avLst/>
          </a:prstGeom>
        </p:spPr>
      </p:pic>
      <p:pic>
        <p:nvPicPr>
          <p:cNvPr id="12" name="图片 11"/>
          <p:cNvPicPr>
            <a:picLocks noChangeAspect="1"/>
          </p:cNvPicPr>
          <p:nvPr/>
        </p:nvPicPr>
        <p:blipFill>
          <a:blip r:embed="rId5"/>
          <a:stretch>
            <a:fillRect/>
          </a:stretch>
        </p:blipFill>
        <p:spPr>
          <a:xfrm>
            <a:off x="4638040" y="2518410"/>
            <a:ext cx="1927860" cy="21450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2 </a:t>
            </a:r>
            <a:r>
              <a:rPr lang="zh-CN">
                <a:sym typeface="+mn-ea"/>
              </a:rPr>
              <a:t>小程序</a:t>
            </a:r>
            <a:r>
              <a:rPr lang="en-US" altLang="zh-CN">
                <a:sym typeface="+mn-ea"/>
              </a:rPr>
              <a:t>-</a:t>
            </a:r>
            <a:r>
              <a:rPr lang="zh-CN" altLang="en-US">
                <a:sym typeface="+mn-ea"/>
              </a:rPr>
              <a:t>大数据（增值业务）</a:t>
            </a:r>
            <a:endParaRPr lang="zh-CN" altLang="en-US">
              <a:sym typeface="+mn-ea"/>
            </a:endParaRPr>
          </a:p>
        </p:txBody>
      </p:sp>
      <p:sp>
        <p:nvSpPr>
          <p:cNvPr id="4" name="文本框 3"/>
          <p:cNvSpPr txBox="1"/>
          <p:nvPr/>
        </p:nvSpPr>
        <p:spPr>
          <a:xfrm>
            <a:off x="5796280" y="1546225"/>
            <a:ext cx="2914650" cy="1814830"/>
          </a:xfrm>
          <a:prstGeom prst="rect">
            <a:avLst/>
          </a:prstGeom>
          <a:noFill/>
        </p:spPr>
        <p:txBody>
          <a:bodyPr wrap="square" rtlCol="0">
            <a:spAutoFit/>
          </a:bodyPr>
          <a:p>
            <a:r>
              <a:rPr lang="en-US" altLang="zh-CN">
                <a:solidFill>
                  <a:srgbClr val="FF0000"/>
                </a:solidFill>
              </a:rPr>
              <a:t>1.</a:t>
            </a:r>
            <a:r>
              <a:rPr lang="zh-CN" altLang="en-US">
                <a:solidFill>
                  <a:srgbClr val="FF0000"/>
                </a:solidFill>
                <a:ea typeface="宋体" panose="02010600030101010101" pitchFamily="2" charset="-122"/>
              </a:rPr>
              <a:t>此业务为增值业务</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实时监控数据</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在小程序端的显示（网页端为监控大屏）；</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2.</a:t>
            </a:r>
            <a:r>
              <a:rPr lang="zh-CN" altLang="en-US">
                <a:solidFill>
                  <a:srgbClr val="FF0000"/>
                </a:solidFill>
                <a:ea typeface="宋体" panose="02010600030101010101" pitchFamily="2" charset="-122"/>
              </a:rPr>
              <a:t>可在移动端随时查看实时数据和相关统计数据；</a:t>
            </a:r>
            <a:endParaRPr lang="zh-CN" altLang="en-US">
              <a:solidFill>
                <a:srgbClr val="FF0000"/>
              </a:solidFill>
              <a:ea typeface="宋体" panose="02010600030101010101" pitchFamily="2" charset="-122"/>
            </a:endParaRPr>
          </a:p>
          <a:p>
            <a:r>
              <a:rPr lang="en-US" altLang="zh-CN">
                <a:solidFill>
                  <a:srgbClr val="FF0000"/>
                </a:solidFill>
                <a:ea typeface="宋体" panose="02010600030101010101" pitchFamily="2" charset="-122"/>
              </a:rPr>
              <a:t>3.</a:t>
            </a:r>
            <a:r>
              <a:rPr lang="zh-CN" altLang="en-US">
                <a:solidFill>
                  <a:srgbClr val="FF0000"/>
                </a:solidFill>
                <a:ea typeface="宋体" panose="02010600030101010101" pitchFamily="2" charset="-122"/>
              </a:rPr>
              <a:t>如需开通可咨询本校校友邦服务支持人员。</a:t>
            </a:r>
            <a:endParaRPr lang="zh-CN" altLang="en-US">
              <a:solidFill>
                <a:srgbClr val="FF0000"/>
              </a:solidFill>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755650" y="466090"/>
            <a:ext cx="1987550" cy="4465320"/>
          </a:xfrm>
          <a:prstGeom prst="rect">
            <a:avLst/>
          </a:prstGeom>
        </p:spPr>
      </p:pic>
      <p:pic>
        <p:nvPicPr>
          <p:cNvPr id="5" name="图片 4"/>
          <p:cNvPicPr>
            <a:picLocks noChangeAspect="1"/>
          </p:cNvPicPr>
          <p:nvPr/>
        </p:nvPicPr>
        <p:blipFill>
          <a:blip r:embed="rId2"/>
          <a:stretch>
            <a:fillRect/>
          </a:stretch>
        </p:blipFill>
        <p:spPr>
          <a:xfrm>
            <a:off x="3541395" y="466090"/>
            <a:ext cx="1953260" cy="4465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sym typeface="+mn-ea"/>
              </a:rPr>
              <a:t>小程序</a:t>
            </a:r>
            <a:r>
              <a:rPr lang="en-US" altLang="zh-CN">
                <a:sym typeface="+mn-ea"/>
              </a:rPr>
              <a:t>-</a:t>
            </a:r>
            <a:r>
              <a:rPr lang="zh-CN" altLang="en-US">
                <a:sym typeface="+mn-ea"/>
              </a:rPr>
              <a:t>消息</a:t>
            </a:r>
            <a:r>
              <a:rPr lang="en-US" altLang="zh-CN">
                <a:sym typeface="+mn-ea"/>
              </a:rPr>
              <a:t>-</a:t>
            </a:r>
            <a:r>
              <a:rPr lang="zh-CN" altLang="en-US">
                <a:sym typeface="+mn-ea"/>
              </a:rPr>
              <a:t>通讯录、实习、系统、互动消息</a:t>
            </a:r>
            <a:endParaRPr lang="zh-CN" altLang="en-US">
              <a:sym typeface="+mn-ea"/>
            </a:endParaRPr>
          </a:p>
        </p:txBody>
      </p:sp>
      <p:sp>
        <p:nvSpPr>
          <p:cNvPr id="4" name="文本框 3"/>
          <p:cNvSpPr txBox="1"/>
          <p:nvPr/>
        </p:nvSpPr>
        <p:spPr>
          <a:xfrm>
            <a:off x="6880225" y="751205"/>
            <a:ext cx="2133600" cy="3291840"/>
          </a:xfrm>
          <a:prstGeom prst="rect">
            <a:avLst/>
          </a:prstGeom>
          <a:noFill/>
        </p:spPr>
        <p:txBody>
          <a:bodyPr wrap="square" rtlCol="0">
            <a:spAutoFit/>
          </a:bodyPr>
          <a:p>
            <a:r>
              <a:rPr lang="zh-CN" altLang="en-US"/>
              <a:t>点击“消息”→点击“实习消息”</a:t>
            </a:r>
            <a:r>
              <a:rPr lang="en-US" altLang="zh-CN"/>
              <a:t>/“</a:t>
            </a:r>
            <a:r>
              <a:rPr lang="zh-CN" altLang="en-US">
                <a:ea typeface="宋体" panose="02010600030101010101" pitchFamily="2" charset="-122"/>
              </a:rPr>
              <a:t>系统消息</a:t>
            </a:r>
            <a:r>
              <a:rPr lang="en-US" altLang="zh-CN">
                <a:ea typeface="宋体" panose="02010600030101010101" pitchFamily="2" charset="-122"/>
              </a:rPr>
              <a:t>”/“</a:t>
            </a:r>
            <a:r>
              <a:rPr lang="zh-CN" altLang="en-US">
                <a:ea typeface="宋体" panose="02010600030101010101" pitchFamily="2" charset="-122"/>
              </a:rPr>
              <a:t>互动消息</a:t>
            </a:r>
            <a:r>
              <a:rPr lang="en-US" altLang="zh-CN">
                <a:ea typeface="宋体" panose="02010600030101010101" pitchFamily="2" charset="-122"/>
              </a:rPr>
              <a:t>”</a:t>
            </a:r>
            <a:r>
              <a:rPr lang="zh-CN" altLang="en-US">
                <a:ea typeface="宋体" panose="02010600030101010101" pitchFamily="2" charset="-122"/>
              </a:rPr>
              <a:t>或</a:t>
            </a:r>
            <a:r>
              <a:rPr lang="en-US" altLang="zh-CN">
                <a:ea typeface="宋体" panose="02010600030101010101" pitchFamily="2" charset="-122"/>
              </a:rPr>
              <a:t>“</a:t>
            </a:r>
            <a:r>
              <a:rPr lang="zh-CN" altLang="en-US">
                <a:ea typeface="宋体" panose="02010600030101010101" pitchFamily="2" charset="-122"/>
              </a:rPr>
              <a:t>我的通讯录</a:t>
            </a:r>
            <a:r>
              <a:rPr lang="en-US" altLang="zh-CN">
                <a:ea typeface="宋体" panose="02010600030101010101" pitchFamily="2" charset="-122"/>
              </a:rPr>
              <a:t>”</a:t>
            </a:r>
            <a:r>
              <a:rPr lang="zh-CN" altLang="en-US">
                <a:ea typeface="宋体" panose="02010600030101010101" pitchFamily="2" charset="-122"/>
              </a:rPr>
              <a:t>右侧下拉箭头，可分别查看不同类型的信息。例如可在通讯录</a:t>
            </a:r>
            <a:r>
              <a:rPr lang="en-US" altLang="zh-CN">
                <a:ea typeface="宋体" panose="02010600030101010101" pitchFamily="2" charset="-122"/>
              </a:rPr>
              <a:t>→</a:t>
            </a:r>
            <a:r>
              <a:rPr lang="zh-CN" altLang="en-US">
                <a:ea typeface="宋体" panose="02010600030101010101" pitchFamily="2" charset="-122"/>
              </a:rPr>
              <a:t>我的学生里和学生发送信息。</a:t>
            </a:r>
            <a:endParaRPr lang="zh-CN" altLang="en-US"/>
          </a:p>
          <a:p>
            <a:endParaRPr lang="zh-CN" altLang="en-US">
              <a:solidFill>
                <a:srgbClr val="FF0000"/>
              </a:solidFill>
            </a:endParaRPr>
          </a:p>
          <a:p>
            <a:r>
              <a:rPr lang="zh-CN" altLang="en-US">
                <a:solidFill>
                  <a:srgbClr val="FF0000"/>
                </a:solidFill>
              </a:rPr>
              <a:t>说明：我的群组是根据教师参与的实习计划自动生成，无法自行创建。</a:t>
            </a:r>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4614545" y="721995"/>
            <a:ext cx="2034540" cy="1740535"/>
          </a:xfrm>
          <a:prstGeom prst="rect">
            <a:avLst/>
          </a:prstGeom>
        </p:spPr>
      </p:pic>
      <p:pic>
        <p:nvPicPr>
          <p:cNvPr id="8" name="图片 7"/>
          <p:cNvPicPr>
            <a:picLocks noChangeAspect="1"/>
          </p:cNvPicPr>
          <p:nvPr/>
        </p:nvPicPr>
        <p:blipFill>
          <a:blip r:embed="rId2"/>
          <a:stretch>
            <a:fillRect/>
          </a:stretch>
        </p:blipFill>
        <p:spPr>
          <a:xfrm>
            <a:off x="4620895" y="2555875"/>
            <a:ext cx="2028190" cy="2166620"/>
          </a:xfrm>
          <a:prstGeom prst="rect">
            <a:avLst/>
          </a:prstGeom>
        </p:spPr>
      </p:pic>
      <p:pic>
        <p:nvPicPr>
          <p:cNvPr id="9" name="图片 8"/>
          <p:cNvPicPr>
            <a:picLocks noChangeAspect="1"/>
          </p:cNvPicPr>
          <p:nvPr/>
        </p:nvPicPr>
        <p:blipFill>
          <a:blip r:embed="rId3"/>
          <a:stretch>
            <a:fillRect/>
          </a:stretch>
        </p:blipFill>
        <p:spPr>
          <a:xfrm>
            <a:off x="145415" y="721995"/>
            <a:ext cx="2012950" cy="4001135"/>
          </a:xfrm>
          <a:prstGeom prst="rect">
            <a:avLst/>
          </a:prstGeom>
        </p:spPr>
      </p:pic>
      <p:pic>
        <p:nvPicPr>
          <p:cNvPr id="10" name="图片 9"/>
          <p:cNvPicPr>
            <a:picLocks noChangeAspect="1"/>
          </p:cNvPicPr>
          <p:nvPr/>
        </p:nvPicPr>
        <p:blipFill>
          <a:blip r:embed="rId4"/>
          <a:stretch>
            <a:fillRect/>
          </a:stretch>
        </p:blipFill>
        <p:spPr>
          <a:xfrm>
            <a:off x="2158365" y="721995"/>
            <a:ext cx="2294890" cy="4000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3 </a:t>
            </a:r>
            <a:r>
              <a:rPr lang="zh-CN">
                <a:sym typeface="+mn-ea"/>
              </a:rPr>
              <a:t>小程序</a:t>
            </a:r>
            <a:r>
              <a:rPr lang="en-US" altLang="zh-CN">
                <a:sym typeface="+mn-ea"/>
              </a:rPr>
              <a:t>-</a:t>
            </a:r>
            <a:r>
              <a:rPr lang="zh-CN" altLang="en-US">
                <a:sym typeface="+mn-ea"/>
              </a:rPr>
              <a:t>消息</a:t>
            </a:r>
            <a:r>
              <a:rPr lang="en-US" altLang="zh-CN">
                <a:sym typeface="+mn-ea"/>
              </a:rPr>
              <a:t>-</a:t>
            </a:r>
            <a:r>
              <a:rPr lang="zh-CN" altLang="en-US">
                <a:sym typeface="+mn-ea"/>
              </a:rPr>
              <a:t>公告</a:t>
            </a:r>
            <a:endParaRPr lang="zh-CN" altLang="en-US">
              <a:sym typeface="+mn-ea"/>
            </a:endParaRPr>
          </a:p>
        </p:txBody>
      </p:sp>
      <p:sp>
        <p:nvSpPr>
          <p:cNvPr id="4" name="文本框 3"/>
          <p:cNvSpPr txBox="1"/>
          <p:nvPr/>
        </p:nvSpPr>
        <p:spPr>
          <a:xfrm>
            <a:off x="6847205" y="758190"/>
            <a:ext cx="2133600" cy="2061210"/>
          </a:xfrm>
          <a:prstGeom prst="rect">
            <a:avLst/>
          </a:prstGeom>
          <a:noFill/>
        </p:spPr>
        <p:txBody>
          <a:bodyPr wrap="square" rtlCol="0">
            <a:spAutoFit/>
          </a:bodyPr>
          <a:p>
            <a:r>
              <a:rPr lang="zh-CN" altLang="en-US"/>
              <a:t>点击“消息”→点击“学校公告”</a:t>
            </a:r>
            <a:r>
              <a:rPr lang="en-US" altLang="zh-CN"/>
              <a:t>→</a:t>
            </a:r>
            <a:r>
              <a:rPr lang="zh-CN" altLang="en-US">
                <a:ea typeface="宋体" panose="02010600030101010101" pitchFamily="2" charset="-122"/>
              </a:rPr>
              <a:t>点击</a:t>
            </a:r>
            <a:r>
              <a:rPr lang="en-US" altLang="zh-CN">
                <a:ea typeface="宋体" panose="02010600030101010101" pitchFamily="2" charset="-122"/>
              </a:rPr>
              <a:t>“</a:t>
            </a:r>
            <a:r>
              <a:rPr lang="zh-CN" altLang="en-US">
                <a:ea typeface="宋体" panose="02010600030101010101" pitchFamily="2" charset="-122"/>
              </a:rPr>
              <a:t>发布公告</a:t>
            </a:r>
            <a:r>
              <a:rPr lang="en-US" altLang="zh-CN">
                <a:ea typeface="宋体" panose="02010600030101010101" pitchFamily="2" charset="-122"/>
              </a:rPr>
              <a:t>”→“</a:t>
            </a:r>
            <a:r>
              <a:rPr lang="zh-CN" altLang="en-US">
                <a:ea typeface="宋体" panose="02010600030101010101" pitchFamily="2" charset="-122"/>
              </a:rPr>
              <a:t>发布</a:t>
            </a:r>
            <a:r>
              <a:rPr lang="en-US" altLang="zh-CN">
                <a:ea typeface="宋体" panose="02010600030101010101" pitchFamily="2" charset="-122"/>
              </a:rPr>
              <a:t>”</a:t>
            </a:r>
            <a:endParaRPr lang="en-US" altLang="zh-CN">
              <a:ea typeface="宋体" panose="02010600030101010101" pitchFamily="2" charset="-122"/>
            </a:endParaRPr>
          </a:p>
          <a:p>
            <a:endParaRPr lang="zh-CN" altLang="en-US"/>
          </a:p>
          <a:p>
            <a:endParaRPr lang="zh-CN" altLang="en-US">
              <a:solidFill>
                <a:srgbClr val="FF0000"/>
              </a:solidFill>
            </a:endParaRPr>
          </a:p>
          <a:p>
            <a:r>
              <a:rPr lang="zh-CN" altLang="en-US">
                <a:solidFill>
                  <a:srgbClr val="FF0000"/>
                </a:solidFill>
              </a:rPr>
              <a:t>说明：公告可以插入图片，如需上传附件，需要在网页端发布。</a:t>
            </a:r>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2345055" y="684530"/>
            <a:ext cx="2093595" cy="4104640"/>
          </a:xfrm>
          <a:prstGeom prst="rect">
            <a:avLst/>
          </a:prstGeom>
        </p:spPr>
      </p:pic>
      <p:pic>
        <p:nvPicPr>
          <p:cNvPr id="5" name="图片 4"/>
          <p:cNvPicPr>
            <a:picLocks noChangeAspect="1"/>
          </p:cNvPicPr>
          <p:nvPr/>
        </p:nvPicPr>
        <p:blipFill>
          <a:blip r:embed="rId2"/>
          <a:stretch>
            <a:fillRect/>
          </a:stretch>
        </p:blipFill>
        <p:spPr>
          <a:xfrm>
            <a:off x="4602480" y="684530"/>
            <a:ext cx="2081530" cy="4104640"/>
          </a:xfrm>
          <a:prstGeom prst="rect">
            <a:avLst/>
          </a:prstGeom>
        </p:spPr>
      </p:pic>
      <p:pic>
        <p:nvPicPr>
          <p:cNvPr id="6" name="图片 5"/>
          <p:cNvPicPr>
            <a:picLocks noChangeAspect="1"/>
          </p:cNvPicPr>
          <p:nvPr/>
        </p:nvPicPr>
        <p:blipFill>
          <a:blip r:embed="rId3"/>
          <a:stretch>
            <a:fillRect/>
          </a:stretch>
        </p:blipFill>
        <p:spPr>
          <a:xfrm>
            <a:off x="259080" y="684530"/>
            <a:ext cx="1889760" cy="4123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校友建设</a:t>
            </a:r>
            <a:endParaRPr lang="zh-CN" altLang="en-US">
              <a:sym typeface="+mn-ea"/>
            </a:endParaRPr>
          </a:p>
        </p:txBody>
      </p:sp>
      <p:sp>
        <p:nvSpPr>
          <p:cNvPr id="4" name="文本框 3"/>
          <p:cNvSpPr txBox="1"/>
          <p:nvPr/>
        </p:nvSpPr>
        <p:spPr>
          <a:xfrm>
            <a:off x="6880860" y="709930"/>
            <a:ext cx="2133600" cy="1568450"/>
          </a:xfrm>
          <a:prstGeom prst="rect">
            <a:avLst/>
          </a:prstGeom>
          <a:noFill/>
        </p:spPr>
        <p:txBody>
          <a:bodyPr wrap="square" rtlCol="0">
            <a:spAutoFit/>
          </a:bodyPr>
          <a:p>
            <a:r>
              <a:rPr lang="zh-CN" altLang="en-US"/>
              <a:t>点击“我的”→点击“校友圈”</a:t>
            </a:r>
            <a:r>
              <a:rPr lang="en-US" altLang="zh-CN"/>
              <a:t>/</a:t>
            </a:r>
            <a:r>
              <a:rPr lang="zh-CN" altLang="en-US">
                <a:ea typeface="宋体" panose="02010600030101010101" pitchFamily="2" charset="-122"/>
              </a:rPr>
              <a:t>人脉</a:t>
            </a:r>
            <a:r>
              <a:rPr lang="en-US" altLang="zh-CN">
                <a:ea typeface="宋体" panose="02010600030101010101" pitchFamily="2" charset="-122"/>
              </a:rPr>
              <a:t>/</a:t>
            </a:r>
            <a:r>
              <a:rPr lang="zh-CN" altLang="en-US">
                <a:ea typeface="宋体" panose="02010600030101010101" pitchFamily="2" charset="-122"/>
              </a:rPr>
              <a:t>邀请校友，可分别查看校友圈、校友会和邀请校友</a:t>
            </a:r>
            <a:endParaRPr lang="zh-CN" altLang="en-US"/>
          </a:p>
          <a:p>
            <a:endParaRPr lang="zh-CN" altLang="en-US">
              <a:solidFill>
                <a:srgbClr val="FF0000"/>
              </a:solidFill>
            </a:endParaRPr>
          </a:p>
          <a:p>
            <a:endParaRPr lang="zh-CN" altLang="en-US">
              <a:solidFill>
                <a:srgbClr val="FF0000"/>
              </a:solidFill>
            </a:endParaRPr>
          </a:p>
        </p:txBody>
      </p:sp>
      <p:pic>
        <p:nvPicPr>
          <p:cNvPr id="7" name="图片 6"/>
          <p:cNvPicPr>
            <a:picLocks noChangeAspect="1"/>
          </p:cNvPicPr>
          <p:nvPr/>
        </p:nvPicPr>
        <p:blipFill>
          <a:blip r:embed="rId1"/>
          <a:stretch>
            <a:fillRect/>
          </a:stretch>
        </p:blipFill>
        <p:spPr>
          <a:xfrm>
            <a:off x="146050" y="654050"/>
            <a:ext cx="1888490" cy="4053840"/>
          </a:xfrm>
          <a:prstGeom prst="rect">
            <a:avLst/>
          </a:prstGeom>
        </p:spPr>
      </p:pic>
      <p:pic>
        <p:nvPicPr>
          <p:cNvPr id="8" name="图片 7"/>
          <p:cNvPicPr>
            <a:picLocks noChangeAspect="1"/>
          </p:cNvPicPr>
          <p:nvPr/>
        </p:nvPicPr>
        <p:blipFill>
          <a:blip r:embed="rId2"/>
          <a:stretch>
            <a:fillRect/>
          </a:stretch>
        </p:blipFill>
        <p:spPr>
          <a:xfrm>
            <a:off x="2397125" y="654050"/>
            <a:ext cx="1963420" cy="4053840"/>
          </a:xfrm>
          <a:prstGeom prst="rect">
            <a:avLst/>
          </a:prstGeom>
        </p:spPr>
      </p:pic>
      <p:pic>
        <p:nvPicPr>
          <p:cNvPr id="9" name="图片 8"/>
          <p:cNvPicPr>
            <a:picLocks noChangeAspect="1"/>
          </p:cNvPicPr>
          <p:nvPr/>
        </p:nvPicPr>
        <p:blipFill>
          <a:blip r:embed="rId3"/>
          <a:stretch>
            <a:fillRect/>
          </a:stretch>
        </p:blipFill>
        <p:spPr>
          <a:xfrm>
            <a:off x="4723130" y="654050"/>
            <a:ext cx="1873885" cy="4054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互动</a:t>
            </a:r>
            <a:endParaRPr lang="zh-CN" altLang="en-US">
              <a:sym typeface="+mn-ea"/>
            </a:endParaRPr>
          </a:p>
        </p:txBody>
      </p:sp>
      <p:sp>
        <p:nvSpPr>
          <p:cNvPr id="4" name="文本框 3"/>
          <p:cNvSpPr txBox="1"/>
          <p:nvPr/>
        </p:nvSpPr>
        <p:spPr>
          <a:xfrm>
            <a:off x="6880225" y="662305"/>
            <a:ext cx="2133600" cy="1814830"/>
          </a:xfrm>
          <a:prstGeom prst="rect">
            <a:avLst/>
          </a:prstGeom>
          <a:noFill/>
        </p:spPr>
        <p:txBody>
          <a:bodyPr wrap="square" rtlCol="0">
            <a:spAutoFit/>
          </a:bodyPr>
          <a:p>
            <a:r>
              <a:rPr lang="zh-CN" altLang="en-US"/>
              <a:t>点击“我的”→点击热门推荐</a:t>
            </a:r>
            <a:r>
              <a:rPr lang="en-US" altLang="zh-CN"/>
              <a:t>/</a:t>
            </a:r>
            <a:r>
              <a:rPr lang="zh-CN" altLang="en-US">
                <a:ea typeface="宋体" panose="02010600030101010101" pitchFamily="2" charset="-122"/>
              </a:rPr>
              <a:t>发布提问</a:t>
            </a:r>
            <a:r>
              <a:rPr lang="en-US" altLang="zh-CN">
                <a:ea typeface="宋体" panose="02010600030101010101" pitchFamily="2" charset="-122"/>
              </a:rPr>
              <a:t>/</a:t>
            </a:r>
            <a:r>
              <a:rPr lang="zh-CN" altLang="en-US">
                <a:ea typeface="宋体" panose="02010600030101010101" pitchFamily="2" charset="-122"/>
              </a:rPr>
              <a:t>发布动态</a:t>
            </a:r>
            <a:r>
              <a:rPr lang="zh-CN" altLang="en-US">
                <a:ea typeface="宋体" panose="02010600030101010101" pitchFamily="2" charset="-122"/>
              </a:rPr>
              <a:t>，可分别查看热门话题和动态，以及自行发布提问或动态</a:t>
            </a:r>
            <a:endParaRPr lang="zh-CN" altLang="en-US">
              <a:solidFill>
                <a:srgbClr val="FF0000"/>
              </a:solidFill>
            </a:endParaRPr>
          </a:p>
          <a:p>
            <a:endParaRPr lang="zh-CN" altLang="en-US">
              <a:solidFill>
                <a:srgbClr val="FF0000"/>
              </a:solidFill>
            </a:endParaRPr>
          </a:p>
        </p:txBody>
      </p:sp>
      <p:pic>
        <p:nvPicPr>
          <p:cNvPr id="3" name="图片 2"/>
          <p:cNvPicPr>
            <a:picLocks noChangeAspect="1"/>
          </p:cNvPicPr>
          <p:nvPr/>
        </p:nvPicPr>
        <p:blipFill>
          <a:blip r:embed="rId1"/>
          <a:stretch>
            <a:fillRect/>
          </a:stretch>
        </p:blipFill>
        <p:spPr>
          <a:xfrm>
            <a:off x="145415" y="662305"/>
            <a:ext cx="1850390" cy="4020185"/>
          </a:xfrm>
          <a:prstGeom prst="rect">
            <a:avLst/>
          </a:prstGeom>
        </p:spPr>
      </p:pic>
      <p:pic>
        <p:nvPicPr>
          <p:cNvPr id="5" name="图片 4"/>
          <p:cNvPicPr>
            <a:picLocks noChangeAspect="1"/>
          </p:cNvPicPr>
          <p:nvPr/>
        </p:nvPicPr>
        <p:blipFill>
          <a:blip r:embed="rId2"/>
          <a:stretch>
            <a:fillRect/>
          </a:stretch>
        </p:blipFill>
        <p:spPr>
          <a:xfrm>
            <a:off x="2087245" y="662305"/>
            <a:ext cx="1842135" cy="4019550"/>
          </a:xfrm>
          <a:prstGeom prst="rect">
            <a:avLst/>
          </a:prstGeom>
        </p:spPr>
      </p:pic>
      <p:pic>
        <p:nvPicPr>
          <p:cNvPr id="6" name="图片 5"/>
          <p:cNvPicPr>
            <a:picLocks noChangeAspect="1"/>
          </p:cNvPicPr>
          <p:nvPr/>
        </p:nvPicPr>
        <p:blipFill>
          <a:blip r:embed="rId3"/>
          <a:stretch>
            <a:fillRect/>
          </a:stretch>
        </p:blipFill>
        <p:spPr>
          <a:xfrm>
            <a:off x="4053840" y="662305"/>
            <a:ext cx="2762885" cy="1860550"/>
          </a:xfrm>
          <a:prstGeom prst="rect">
            <a:avLst/>
          </a:prstGeom>
        </p:spPr>
      </p:pic>
      <p:pic>
        <p:nvPicPr>
          <p:cNvPr id="7" name="图片 6"/>
          <p:cNvPicPr>
            <a:picLocks noChangeAspect="1"/>
          </p:cNvPicPr>
          <p:nvPr/>
        </p:nvPicPr>
        <p:blipFill>
          <a:blip r:embed="rId4"/>
          <a:stretch>
            <a:fillRect/>
          </a:stretch>
        </p:blipFill>
        <p:spPr>
          <a:xfrm>
            <a:off x="4053205" y="2590165"/>
            <a:ext cx="2763520" cy="20916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4 </a:t>
            </a:r>
            <a:r>
              <a:rPr lang="zh-CN">
                <a:sym typeface="+mn-ea"/>
              </a:rPr>
              <a:t>小程序</a:t>
            </a:r>
            <a:r>
              <a:rPr lang="en-US" altLang="zh-CN">
                <a:sym typeface="+mn-ea"/>
              </a:rPr>
              <a:t>-</a:t>
            </a:r>
            <a:r>
              <a:rPr lang="zh-CN" altLang="en-US">
                <a:sym typeface="+mn-ea"/>
              </a:rPr>
              <a:t>我的</a:t>
            </a:r>
            <a:r>
              <a:rPr lang="en-US" altLang="zh-CN">
                <a:sym typeface="+mn-ea"/>
              </a:rPr>
              <a:t>-</a:t>
            </a:r>
            <a:r>
              <a:rPr lang="zh-CN" altLang="en-US">
                <a:sym typeface="+mn-ea"/>
              </a:rPr>
              <a:t>客服与反馈</a:t>
            </a:r>
            <a:endParaRPr lang="zh-CN" altLang="en-US">
              <a:sym typeface="+mn-ea"/>
            </a:endParaRPr>
          </a:p>
        </p:txBody>
      </p:sp>
      <p:sp>
        <p:nvSpPr>
          <p:cNvPr id="4" name="文本框 3"/>
          <p:cNvSpPr txBox="1"/>
          <p:nvPr/>
        </p:nvSpPr>
        <p:spPr>
          <a:xfrm>
            <a:off x="6409690" y="778510"/>
            <a:ext cx="2133600" cy="3291840"/>
          </a:xfrm>
          <a:prstGeom prst="rect">
            <a:avLst/>
          </a:prstGeom>
          <a:noFill/>
        </p:spPr>
        <p:txBody>
          <a:bodyPr wrap="square" rtlCol="0">
            <a:spAutoFit/>
          </a:bodyPr>
          <a:p>
            <a:r>
              <a:rPr lang="zh-CN" altLang="en-US"/>
              <a:t>点击“我的”→点击</a:t>
            </a:r>
            <a:r>
              <a:rPr lang="en-US" altLang="zh-CN"/>
              <a:t>“</a:t>
            </a:r>
            <a:r>
              <a:rPr lang="zh-CN" altLang="en-US">
                <a:ea typeface="宋体" panose="02010600030101010101" pitchFamily="2" charset="-122"/>
              </a:rPr>
              <a:t>客服与反馈</a:t>
            </a:r>
            <a:r>
              <a:rPr lang="en-US" altLang="zh-CN">
                <a:ea typeface="宋体" panose="02010600030101010101" pitchFamily="2" charset="-122"/>
              </a:rPr>
              <a:t>”</a:t>
            </a:r>
            <a:r>
              <a:rPr lang="zh-CN" altLang="en-US">
                <a:ea typeface="宋体" panose="02010600030101010101" pitchFamily="2" charset="-122"/>
              </a:rPr>
              <a:t>，即可查看到第二幅图的页面。</a:t>
            </a:r>
            <a:endParaRPr lang="zh-CN" altLang="en-US">
              <a:ea typeface="宋体" panose="02010600030101010101" pitchFamily="2" charset="-122"/>
            </a:endParaRP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说明：教师日常常见的问题均可在问题分类中找到，如需联系人工客服，可以点上方在线客服或拨打服务热线。有任何意见或建议，可以通过人工客服反馈，也可以点意见反馈提交。</a:t>
            </a:r>
            <a:endParaRPr lang="zh-CN" altLang="en-US">
              <a:solidFill>
                <a:srgbClr val="FF0000"/>
              </a:solidFill>
              <a:ea typeface="宋体" panose="02010600030101010101" pitchFamily="2" charset="-122"/>
            </a:endParaRPr>
          </a:p>
        </p:txBody>
      </p:sp>
      <p:pic>
        <p:nvPicPr>
          <p:cNvPr id="7" name="图片 6"/>
          <p:cNvPicPr>
            <a:picLocks noChangeAspect="1"/>
          </p:cNvPicPr>
          <p:nvPr/>
        </p:nvPicPr>
        <p:blipFill>
          <a:blip r:embed="rId1"/>
          <a:stretch>
            <a:fillRect/>
          </a:stretch>
        </p:blipFill>
        <p:spPr>
          <a:xfrm>
            <a:off x="3522345" y="563245"/>
            <a:ext cx="2038985" cy="4373245"/>
          </a:xfrm>
          <a:prstGeom prst="rect">
            <a:avLst/>
          </a:prstGeom>
        </p:spPr>
      </p:pic>
      <p:pic>
        <p:nvPicPr>
          <p:cNvPr id="8" name="图片 7"/>
          <p:cNvPicPr>
            <a:picLocks noChangeAspect="1"/>
          </p:cNvPicPr>
          <p:nvPr/>
        </p:nvPicPr>
        <p:blipFill>
          <a:blip r:embed="rId2"/>
          <a:stretch>
            <a:fillRect/>
          </a:stretch>
        </p:blipFill>
        <p:spPr>
          <a:xfrm>
            <a:off x="649605" y="563245"/>
            <a:ext cx="2028190" cy="4373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en-US">
                <a:sym typeface="+mn-ea"/>
              </a:rPr>
              <a:t>5 </a:t>
            </a:r>
            <a:r>
              <a:rPr lang="zh-CN">
                <a:sym typeface="+mn-ea"/>
              </a:rPr>
              <a:t>小程序</a:t>
            </a:r>
            <a:r>
              <a:rPr lang="en-US" altLang="zh-CN">
                <a:sym typeface="+mn-ea"/>
              </a:rPr>
              <a:t>-</a:t>
            </a:r>
            <a:r>
              <a:rPr lang="zh-CN">
                <a:sym typeface="+mn-ea"/>
              </a:rPr>
              <a:t>管理角色切换</a:t>
            </a:r>
            <a:endParaRPr lang="zh-CN">
              <a:sym typeface="+mn-ea"/>
            </a:endParaRPr>
          </a:p>
        </p:txBody>
      </p:sp>
      <p:sp>
        <p:nvSpPr>
          <p:cNvPr id="4" name="文本框 3"/>
          <p:cNvSpPr txBox="1"/>
          <p:nvPr/>
        </p:nvSpPr>
        <p:spPr>
          <a:xfrm>
            <a:off x="6807835" y="784860"/>
            <a:ext cx="2133600" cy="2799715"/>
          </a:xfrm>
          <a:prstGeom prst="rect">
            <a:avLst/>
          </a:prstGeom>
          <a:noFill/>
        </p:spPr>
        <p:txBody>
          <a:bodyPr wrap="square" rtlCol="0">
            <a:spAutoFit/>
          </a:bodyPr>
          <a:p>
            <a:r>
              <a:t>点击“工作台”→点击左上角使用角色，可以切换管理者或指导老师权限</a:t>
            </a:r>
          </a:p>
          <a:p>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说明：切换账号角色权限需要老师账号有多个角色权限。如需要管理员权限请联系更高一级的管理员老师，开通账号权限。</a:t>
            </a:r>
            <a:endParaRPr lang="zh-CN" altLang="en-US">
              <a:solidFill>
                <a:srgbClr val="FF0000"/>
              </a:solidFill>
              <a:ea typeface="宋体" panose="02010600030101010101" pitchFamily="2" charset="-122"/>
            </a:endParaRPr>
          </a:p>
        </p:txBody>
      </p:sp>
      <p:pic>
        <p:nvPicPr>
          <p:cNvPr id="3" name="图片 -2147482605"/>
          <p:cNvPicPr>
            <a:picLocks noChangeAspect="1"/>
          </p:cNvPicPr>
          <p:nvPr/>
        </p:nvPicPr>
        <p:blipFill>
          <a:blip r:embed="rId1"/>
          <a:stretch>
            <a:fillRect/>
          </a:stretch>
        </p:blipFill>
        <p:spPr>
          <a:xfrm>
            <a:off x="259080" y="784860"/>
            <a:ext cx="6505575" cy="320294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2"/>
          <p:cNvSpPr>
            <a:spLocks noChangeArrowheads="1"/>
          </p:cNvSpPr>
          <p:nvPr/>
        </p:nvSpPr>
        <p:spPr bwMode="auto">
          <a:xfrm>
            <a:off x="-10954" y="1255395"/>
            <a:ext cx="9154478" cy="2175034"/>
          </a:xfrm>
          <a:prstGeom prst="rect">
            <a:avLst/>
          </a:prstGeom>
          <a:solidFill>
            <a:schemeClr val="bg2"/>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6148" name="Shape 22"/>
          <p:cNvSpPr>
            <a:spLocks noChangeArrowheads="1"/>
          </p:cNvSpPr>
          <p:nvPr/>
        </p:nvSpPr>
        <p:spPr bwMode="auto">
          <a:xfrm>
            <a:off x="728186" y="952976"/>
            <a:ext cx="7687628" cy="2679383"/>
          </a:xfrm>
          <a:prstGeom prst="rect">
            <a:avLst/>
          </a:prstGeom>
          <a:solidFill>
            <a:srgbClr val="C51A24"/>
          </a:solidFill>
          <a:ln w="12700">
            <a:noFill/>
            <a:miter lim="400000"/>
          </a:ln>
        </p:spPr>
        <p:txBody>
          <a:bodyPr lIns="45718" rIns="45718" anchor="ctr"/>
          <a:lstStyle/>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pic>
        <p:nvPicPr>
          <p:cNvPr id="6151" name="未标题-2-01.png" descr="未标题-2-01.png"/>
          <p:cNvPicPr>
            <a:picLocks noChangeAspect="1"/>
          </p:cNvPicPr>
          <p:nvPr/>
        </p:nvPicPr>
        <p:blipFill>
          <a:blip r:embed="rId1"/>
          <a:srcRect l="11929" t="5841" r="17577" b="54250"/>
          <a:stretch>
            <a:fillRect/>
          </a:stretch>
        </p:blipFill>
        <p:spPr bwMode="auto">
          <a:xfrm>
            <a:off x="-14764" y="0"/>
            <a:ext cx="9158764" cy="5152073"/>
          </a:xfrm>
          <a:prstGeom prst="rect">
            <a:avLst/>
          </a:prstGeom>
          <a:noFill/>
          <a:ln w="12700">
            <a:noFill/>
            <a:miter lim="400000"/>
            <a:headEnd/>
            <a:tailEnd/>
          </a:ln>
        </p:spPr>
      </p:pic>
      <p:sp>
        <p:nvSpPr>
          <p:cNvPr id="2" name="Shape 26"/>
          <p:cNvSpPr/>
          <p:nvPr/>
        </p:nvSpPr>
        <p:spPr>
          <a:xfrm>
            <a:off x="3091339" y="1433036"/>
            <a:ext cx="2961323" cy="645160"/>
          </a:xfrm>
          <a:prstGeom prst="rect">
            <a:avLst/>
          </a:prstGeom>
          <a:ln w="12700">
            <a:miter lim="400000"/>
          </a:ln>
          <a:effectLst>
            <a:outerShdw blurRad="63500" rotWithShape="0">
              <a:srgbClr val="808080">
                <a:alpha val="31423"/>
              </a:srgbClr>
            </a:outerShdw>
          </a:effectLst>
        </p:spPr>
        <p:txBody>
          <a:bodyPr wrap="square" lIns="45718" rIns="45718">
            <a:spAutoFit/>
          </a:bodyPr>
          <a:p>
            <a:pPr lvl="0" algn="dist"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600" b="1" kern="0" dirty="0">
                <a:sym typeface="微软雅黑" panose="020B0503020204020204" pitchFamily="34" charset="-122"/>
              </a:rPr>
              <a:t>谢谢观看</a:t>
            </a:r>
            <a:endParaRPr lang="zh-CN" sz="3600" b="1" kern="0" dirty="0">
              <a:sym typeface="微软雅黑" panose="020B0503020204020204" pitchFamily="34" charset="-122"/>
            </a:endParaRPr>
          </a:p>
        </p:txBody>
      </p:sp>
      <p:sp>
        <p:nvSpPr>
          <p:cNvPr id="3" name="Shape 26"/>
          <p:cNvSpPr/>
          <p:nvPr/>
        </p:nvSpPr>
        <p:spPr>
          <a:xfrm>
            <a:off x="4078923" y="2421255"/>
            <a:ext cx="3814763" cy="922020"/>
          </a:xfrm>
          <a:prstGeom prst="rect">
            <a:avLst/>
          </a:prstGeom>
          <a:ln w="12700">
            <a:miter lim="400000"/>
          </a:ln>
          <a:effectLst>
            <a:outerShdw blurRad="63500" rotWithShape="0">
              <a:srgbClr val="808080">
                <a:alpha val="31423"/>
              </a:srgbClr>
            </a:outerShdw>
          </a:effectLst>
        </p:spPr>
        <p:txBody>
          <a:bodyPr wrap="square" lIns="45718" rIns="45718">
            <a:spAutoFit/>
          </a:bodyPr>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客服电话：</a:t>
            </a:r>
            <a:r>
              <a:rPr lang="en-US" altLang="zh-CN" sz="1350">
                <a:sym typeface="+mn-ea"/>
              </a:rPr>
              <a:t>0579-82722068</a:t>
            </a:r>
            <a:endParaRPr lang="zh-CN" altLang="en-US" sz="1350"/>
          </a:p>
          <a:p>
            <a:pPr algn="l" fontAlgn="auto"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服务人员：李仕敏</a:t>
            </a:r>
            <a:endParaRPr lang="zh-CN" altLang="en-US" sz="1350"/>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1350">
                <a:sym typeface="+mn-ea"/>
              </a:rPr>
              <a:t>手机号：13</a:t>
            </a:r>
            <a:r>
              <a:rPr lang="en-US" altLang="zh-CN" sz="1350">
                <a:sym typeface="+mn-ea"/>
              </a:rPr>
              <a:t>738982769</a:t>
            </a:r>
            <a:endParaRPr lang="zh-CN" altLang="en-US" sz="1350">
              <a:sym typeface="+mn-ea"/>
            </a:endParaRPr>
          </a:p>
          <a:p>
            <a:pPr algn="l" fontAlgn="auto" hangingPunct="0">
              <a:spcBef>
                <a:spcPts val="0"/>
              </a:spcBef>
              <a:spcAft>
                <a:spcPts val="0"/>
              </a:spcAft>
              <a:buClrTx/>
              <a:buSzTx/>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1350" baseline="0">
                <a:solidFill>
                  <a:srgbClr val="FFFFFF"/>
                </a:solidFill>
                <a:sym typeface="微软雅黑" panose="020B0503020204020204" pitchFamily="34" charset="-122"/>
              </a:rPr>
              <a:t>←</a:t>
            </a:r>
            <a:r>
              <a:rPr lang="zh-CN" altLang="en-US" sz="1350" baseline="0">
                <a:solidFill>
                  <a:srgbClr val="FFFFFF"/>
                </a:solidFill>
                <a:sym typeface="微软雅黑" panose="020B0503020204020204" pitchFamily="34" charset="-122"/>
              </a:rPr>
              <a:t>微信扫码加好友</a:t>
            </a:r>
            <a:endParaRPr lang="zh-CN" altLang="en-US" sz="1350" baseline="0">
              <a:solidFill>
                <a:srgbClr val="FFFFFF"/>
              </a:solidFill>
              <a:sym typeface="微软雅黑" panose="020B0503020204020204" pitchFamily="34" charset="-122"/>
            </a:endParaRPr>
          </a:p>
        </p:txBody>
      </p:sp>
      <p:cxnSp>
        <p:nvCxnSpPr>
          <p:cNvPr id="11" name="直接连接符 10"/>
          <p:cNvCxnSpPr/>
          <p:nvPr/>
        </p:nvCxnSpPr>
        <p:spPr>
          <a:xfrm>
            <a:off x="3172778" y="2167890"/>
            <a:ext cx="28670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10978" y="3966210"/>
            <a:ext cx="1122521" cy="359569"/>
            <a:chOff x="8365" y="9148"/>
            <a:chExt cx="2357" cy="755"/>
          </a:xfrm>
        </p:grpSpPr>
        <p:sp>
          <p:nvSpPr>
            <p:cNvPr id="6" name="Shape 22"/>
            <p:cNvSpPr>
              <a:spLocks noChangeArrowheads="1"/>
            </p:cNvSpPr>
            <p:nvPr/>
          </p:nvSpPr>
          <p:spPr bwMode="auto">
            <a:xfrm>
              <a:off x="8365" y="9454"/>
              <a:ext cx="2357" cy="416"/>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7" name="Shape 26"/>
            <p:cNvSpPr/>
            <p:nvPr/>
          </p:nvSpPr>
          <p:spPr>
            <a:xfrm>
              <a:off x="8647" y="9518"/>
              <a:ext cx="1793" cy="385"/>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600" kern="0" baseline="0" dirty="0">
                  <a:solidFill>
                    <a:srgbClr val="C00000"/>
                  </a:solidFill>
                  <a:effectLst/>
                  <a:sym typeface="微软雅黑" panose="020B0503020204020204" pitchFamily="34" charset="-122"/>
                </a:rPr>
                <a:t>www.xybsyw.com</a:t>
              </a:r>
              <a:endParaRPr lang="en-US" altLang="zh-CN" sz="600" kern="0" baseline="0" dirty="0">
                <a:solidFill>
                  <a:srgbClr val="C00000"/>
                </a:solidFill>
                <a:effectLst/>
                <a:sym typeface="微软雅黑" panose="020B0503020204020204" pitchFamily="34" charset="-122"/>
              </a:endParaRPr>
            </a:p>
          </p:txBody>
        </p:sp>
        <p:pic>
          <p:nvPicPr>
            <p:cNvPr id="32" name="图片 31" descr="红色1"/>
            <p:cNvPicPr>
              <a:picLocks noChangeAspect="1"/>
            </p:cNvPicPr>
            <p:nvPr/>
          </p:nvPicPr>
          <p:blipFill>
            <a:blip r:embed="rId2"/>
            <a:stretch>
              <a:fillRect/>
            </a:stretch>
          </p:blipFill>
          <p:spPr>
            <a:xfrm>
              <a:off x="8876" y="9148"/>
              <a:ext cx="1335" cy="430"/>
            </a:xfrm>
            <a:prstGeom prst="rect">
              <a:avLst/>
            </a:prstGeom>
          </p:spPr>
        </p:pic>
      </p:grpSp>
      <p:pic>
        <p:nvPicPr>
          <p:cNvPr id="8" name="图片 7"/>
          <p:cNvPicPr>
            <a:picLocks noChangeAspect="1"/>
          </p:cNvPicPr>
          <p:nvPr/>
        </p:nvPicPr>
        <p:blipFill>
          <a:blip r:embed="rId3"/>
          <a:stretch>
            <a:fillRect/>
          </a:stretch>
        </p:blipFill>
        <p:spPr>
          <a:xfrm>
            <a:off x="1348105" y="1647825"/>
            <a:ext cx="1743075" cy="169545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sym typeface="+mn-ea"/>
              </a:rPr>
              <a:t>平台角色</a:t>
            </a:r>
            <a:r>
              <a:rPr lang="en-US" altLang="zh-CN">
                <a:sym typeface="+mn-ea"/>
              </a:rPr>
              <a:t>-</a:t>
            </a:r>
            <a:r>
              <a:rPr lang="zh-CN" altLang="en-US">
                <a:sym typeface="+mn-ea"/>
              </a:rPr>
              <a:t>按账号权限</a:t>
            </a:r>
            <a:endParaRPr lang="zh-CN" altLang="en-US"/>
          </a:p>
        </p:txBody>
      </p:sp>
      <p:sp>
        <p:nvSpPr>
          <p:cNvPr id="7" name="同侧圆角矩形 6"/>
          <p:cNvSpPr/>
          <p:nvPr/>
        </p:nvSpPr>
        <p:spPr>
          <a:xfrm>
            <a:off x="1454150" y="1969770"/>
            <a:ext cx="1276350" cy="495300"/>
          </a:xfrm>
          <a:prstGeom prst="round2SameRect">
            <a:avLst/>
          </a:prstGeom>
          <a:solidFill>
            <a:srgbClr val="7F7F7F"/>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指导老师</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9" name="同侧圆角矩形 8"/>
          <p:cNvSpPr/>
          <p:nvPr/>
        </p:nvSpPr>
        <p:spPr>
          <a:xfrm>
            <a:off x="1447800" y="926465"/>
            <a:ext cx="1274763" cy="495300"/>
          </a:xfrm>
          <a:prstGeom prst="round2SameRect">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学生</a:t>
            </a:r>
            <a:endParaRPr kumimoji="0" lang="zh-CN" altLang="en-US" sz="16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18" name="同侧圆角矩形 17"/>
          <p:cNvSpPr/>
          <p:nvPr/>
        </p:nvSpPr>
        <p:spPr>
          <a:xfrm>
            <a:off x="807720" y="3209925"/>
            <a:ext cx="2554605" cy="695960"/>
          </a:xfrm>
          <a:prstGeom prst="round2SameRect">
            <a:avLst/>
          </a:prstGeom>
          <a:solidFill>
            <a:srgbClr val="C00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教务管理员老师</a:t>
            </a:r>
            <a:endParaRPr kumimoji="0" lang="zh-CN"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0" name="右箭头 19"/>
          <p:cNvSpPr/>
          <p:nvPr/>
        </p:nvSpPr>
        <p:spPr>
          <a:xfrm>
            <a:off x="2811463" y="2212658"/>
            <a:ext cx="151288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1" name="矩形 20"/>
          <p:cNvSpPr/>
          <p:nvPr/>
        </p:nvSpPr>
        <p:spPr>
          <a:xfrm>
            <a:off x="4418013" y="1707515"/>
            <a:ext cx="4068763" cy="101917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、岗位、报名审核；</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、签到考勤查看提醒；</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rPr>
              <a:t>、周日志和实习报告批阅、实习成绩鉴定；</a:t>
            </a:r>
            <a:endParaRPr kumimoji="0" lang="zh-CN" altLang="en-US" sz="1600" b="1" i="0" u="none" strike="noStrike" kern="1200" cap="none" spc="0" normalizeH="0" baseline="0" noProof="1">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、部分统计信息查看。</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3" name="右箭头 22"/>
          <p:cNvSpPr/>
          <p:nvPr/>
        </p:nvSpPr>
        <p:spPr>
          <a:xfrm>
            <a:off x="3408045" y="3519805"/>
            <a:ext cx="96266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5" name="右箭头 24"/>
          <p:cNvSpPr/>
          <p:nvPr/>
        </p:nvSpPr>
        <p:spPr>
          <a:xfrm>
            <a:off x="2759075" y="1183005"/>
            <a:ext cx="156591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26" name="矩形 25"/>
          <p:cNvSpPr/>
          <p:nvPr/>
        </p:nvSpPr>
        <p:spPr>
          <a:xfrm>
            <a:off x="4416425" y="2821940"/>
            <a:ext cx="4070350" cy="145097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1</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、基础信息管理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2</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发布实习计划（选择实习形式、制定实习要求， 编辑实习项目、关联指导老师）</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3</a:t>
            </a:r>
            <a:r>
              <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rPr>
              <a:t>、实践基地管理；</a:t>
            </a:r>
            <a:endParaRPr kumimoji="0" lang="zh-CN" altLang="en-US" sz="1400" b="1" i="0" u="none" strike="noStrike" kern="1200" cap="none" spc="0" normalizeH="0" baseline="0" noProof="1" smtClean="0">
              <a:solidFill>
                <a:schemeClr val="lt1"/>
              </a:solidFill>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、查看统计报表等。</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、其他</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28" name="矩形 27"/>
          <p:cNvSpPr/>
          <p:nvPr/>
        </p:nvSpPr>
        <p:spPr>
          <a:xfrm>
            <a:off x="4416425" y="510540"/>
            <a:ext cx="4070350" cy="1136650"/>
          </a:xfrm>
          <a:prstGeom prst="rect">
            <a:avLst/>
          </a:prstGeom>
          <a:solidFill>
            <a:srgbClr val="7F7F7F"/>
          </a:solidFill>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1</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、提交实习岗位或报名项目；</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2</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、签到考勤；</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、提交过程材料（周日志等）和实习报告</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4</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、提交成绩鉴定等。</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sp>
        <p:nvSpPr>
          <p:cNvPr id="30" name="上箭头 29"/>
          <p:cNvSpPr/>
          <p:nvPr/>
        </p:nvSpPr>
        <p:spPr>
          <a:xfrm>
            <a:off x="2017395" y="2465070"/>
            <a:ext cx="128270" cy="7454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
        <p:nvSpPr>
          <p:cNvPr id="31" name="上下箭头 30"/>
          <p:cNvSpPr/>
          <p:nvPr/>
        </p:nvSpPr>
        <p:spPr>
          <a:xfrm>
            <a:off x="2023745" y="1421765"/>
            <a:ext cx="121920" cy="54737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600" b="1" i="0" u="none" strike="noStrike" kern="1200" cap="none" spc="0" normalizeH="0" baseline="0" noProof="0">
              <a:ln>
                <a:noFill/>
              </a:ln>
              <a:solidFill>
                <a:srgbClr val="000000"/>
              </a:solidFill>
              <a:effectLst/>
              <a:uLnTx/>
              <a:uFillTx/>
              <a:latin typeface="+mn-lt"/>
              <a:ea typeface="宋体" panose="02010600030101010101" pitchFamily="2"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1" descr="矩形 23552"/>
          <p:cNvSpPr>
            <a:spLocks noChangeArrowheads="1"/>
          </p:cNvSpPr>
          <p:nvPr/>
        </p:nvSpPr>
        <p:spPr bwMode="auto">
          <a:xfrm>
            <a:off x="308610" y="133826"/>
            <a:ext cx="2681288" cy="321945"/>
          </a:xfrm>
          <a:prstGeom prst="rect">
            <a:avLst/>
          </a:prstGeom>
          <a:ln w="12700">
            <a:miter lim="400000"/>
          </a:ln>
          <a:effectLst/>
        </p:spPr>
        <p:txBody>
          <a:bodyPr wrap="square" lIns="45718" rIns="45718" rtlCol="0">
            <a:spAutoFit/>
          </a:bodyPr>
          <a:lstStyle/>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b="1">
                <a:solidFill>
                  <a:schemeClr val="tx1"/>
                </a:solidFill>
                <a:latin typeface="Microsoft YaHei Bold" panose="020B0502040204020203" charset="-122"/>
                <a:ea typeface="Microsoft YaHei Bold" panose="020B0502040204020203" charset="-122"/>
                <a:sym typeface="+mn-ea"/>
              </a:rPr>
              <a:t>流程概述</a:t>
            </a:r>
            <a:endParaRPr lang="zh-CN" sz="1500" b="1">
              <a:solidFill>
                <a:schemeClr val="tx1"/>
              </a:solidFill>
              <a:latin typeface="Microsoft YaHei Bold" panose="020B0502040204020203" charset="-122"/>
              <a:ea typeface="Microsoft YaHei Bold" panose="020B0502040204020203" charset="-122"/>
              <a:sym typeface="+mn-ea"/>
            </a:endParaRPr>
          </a:p>
        </p:txBody>
      </p:sp>
      <p:sp>
        <p:nvSpPr>
          <p:cNvPr id="59" name="燕尾形 58"/>
          <p:cNvSpPr/>
          <p:nvPr/>
        </p:nvSpPr>
        <p:spPr>
          <a:xfrm>
            <a:off x="2591753" y="2308860"/>
            <a:ext cx="1285399"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62" name="文本占位符 1"/>
          <p:cNvSpPr/>
          <p:nvPr/>
        </p:nvSpPr>
        <p:spPr>
          <a:xfrm>
            <a:off x="2552224" y="1716405"/>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实习基地管理</a:t>
            </a:r>
            <a:endParaRPr lang="zh-CN" sz="1500" kern="0" dirty="0">
              <a:solidFill>
                <a:schemeClr val="tx1"/>
              </a:solidFill>
              <a:sym typeface="+mn-ea"/>
            </a:endParaRPr>
          </a:p>
        </p:txBody>
      </p:sp>
      <p:sp>
        <p:nvSpPr>
          <p:cNvPr id="174" name="矩形 173"/>
          <p:cNvSpPr/>
          <p:nvPr/>
        </p:nvSpPr>
        <p:spPr>
          <a:xfrm>
            <a:off x="2575084" y="2907030"/>
            <a:ext cx="1454468" cy="89916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导入实习基地和实习点，规范实习流程（可选），一般由教务管理或实习负责人操作</a:t>
            </a:r>
            <a:endParaRPr lang="zh-CN" sz="900" kern="0" dirty="0">
              <a:solidFill>
                <a:schemeClr val="tx1">
                  <a:lumMod val="65000"/>
                  <a:lumOff val="35000"/>
                </a:schemeClr>
              </a:solidFill>
              <a:sym typeface="+mn-ea"/>
            </a:endParaRPr>
          </a:p>
        </p:txBody>
      </p:sp>
      <p:sp>
        <p:nvSpPr>
          <p:cNvPr id="9" name="燕尾形 8"/>
          <p:cNvSpPr/>
          <p:nvPr/>
        </p:nvSpPr>
        <p:spPr>
          <a:xfrm>
            <a:off x="1303020"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8" name="文本占位符 1"/>
          <p:cNvSpPr/>
          <p:nvPr/>
        </p:nvSpPr>
        <p:spPr>
          <a:xfrm>
            <a:off x="1271111"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基础信息录入</a:t>
            </a:r>
            <a:endParaRPr lang="zh-CN" sz="1500" kern="0" dirty="0">
              <a:solidFill>
                <a:schemeClr val="tx1"/>
              </a:solidFill>
              <a:sym typeface="+mn-ea"/>
            </a:endParaRPr>
          </a:p>
        </p:txBody>
      </p:sp>
      <p:sp>
        <p:nvSpPr>
          <p:cNvPr id="19" name="矩形 18"/>
          <p:cNvSpPr/>
          <p:nvPr/>
        </p:nvSpPr>
        <p:spPr>
          <a:xfrm>
            <a:off x="1293971" y="1635919"/>
            <a:ext cx="1421606"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altLang="en-US" sz="900" kern="0" dirty="0">
                <a:solidFill>
                  <a:schemeClr val="tx1">
                    <a:lumMod val="65000"/>
                    <a:lumOff val="35000"/>
                  </a:schemeClr>
                </a:solidFill>
                <a:sym typeface="+mn-ea"/>
              </a:rPr>
              <a:t>导入基础信息，一般由教务管理操作</a:t>
            </a:r>
            <a:endParaRPr lang="zh-CN" altLang="en-US" sz="900" kern="0" dirty="0">
              <a:solidFill>
                <a:schemeClr val="tx1">
                  <a:lumMod val="65000"/>
                  <a:lumOff val="35000"/>
                </a:schemeClr>
              </a:solidFill>
              <a:sym typeface="+mn-ea"/>
            </a:endParaRPr>
          </a:p>
        </p:txBody>
      </p:sp>
      <p:sp>
        <p:nvSpPr>
          <p:cNvPr id="25" name="燕尾形 24"/>
          <p:cNvSpPr/>
          <p:nvPr/>
        </p:nvSpPr>
        <p:spPr>
          <a:xfrm>
            <a:off x="387715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29" name="文本占位符 1"/>
          <p:cNvSpPr/>
          <p:nvPr/>
        </p:nvSpPr>
        <p:spPr>
          <a:xfrm>
            <a:off x="383857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实习计划创建</a:t>
            </a:r>
            <a:endParaRPr lang="zh-CN" sz="1500" kern="0" dirty="0">
              <a:solidFill>
                <a:schemeClr val="tx1"/>
              </a:solidFill>
              <a:sym typeface="+mn-ea"/>
            </a:endParaRPr>
          </a:p>
        </p:txBody>
      </p:sp>
      <p:sp>
        <p:nvSpPr>
          <p:cNvPr id="30" name="矩形 29"/>
          <p:cNvSpPr/>
          <p:nvPr/>
        </p:nvSpPr>
        <p:spPr>
          <a:xfrm>
            <a:off x="3861435" y="1635919"/>
            <a:ext cx="1423511" cy="483870"/>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创建实习计划，一般由实习负责人操作</a:t>
            </a:r>
            <a:endParaRPr lang="zh-CN" sz="900" kern="0" dirty="0">
              <a:solidFill>
                <a:schemeClr val="tx1">
                  <a:lumMod val="65000"/>
                  <a:lumOff val="35000"/>
                </a:schemeClr>
              </a:solidFill>
              <a:sym typeface="+mn-ea"/>
            </a:endParaRPr>
          </a:p>
        </p:txBody>
      </p:sp>
      <p:sp>
        <p:nvSpPr>
          <p:cNvPr id="46" name="燕尾形 45"/>
          <p:cNvSpPr/>
          <p:nvPr/>
        </p:nvSpPr>
        <p:spPr>
          <a:xfrm>
            <a:off x="5163979" y="2310765"/>
            <a:ext cx="1284923" cy="409099"/>
          </a:xfrm>
          <a:prstGeom prst="chevron">
            <a:avLst/>
          </a:prstGeom>
          <a:solidFill>
            <a:schemeClr val="accent5">
              <a:lumMod val="75000"/>
            </a:schemeClr>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53" name="文本占位符 1"/>
          <p:cNvSpPr/>
          <p:nvPr/>
        </p:nvSpPr>
        <p:spPr>
          <a:xfrm>
            <a:off x="5133023" y="1703546"/>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实习过程管理</a:t>
            </a:r>
            <a:endParaRPr lang="zh-CN" sz="1500" kern="0" dirty="0">
              <a:solidFill>
                <a:schemeClr val="tx1"/>
              </a:solidFill>
              <a:sym typeface="+mn-ea"/>
            </a:endParaRPr>
          </a:p>
        </p:txBody>
      </p:sp>
      <p:sp>
        <p:nvSpPr>
          <p:cNvPr id="54" name="矩形 53"/>
          <p:cNvSpPr/>
          <p:nvPr/>
        </p:nvSpPr>
        <p:spPr>
          <a:xfrm>
            <a:off x="5174933" y="2907030"/>
            <a:ext cx="1390174"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岗位审核、签到查看、过程材料批阅等，一般由指导老师操作</a:t>
            </a:r>
            <a:endParaRPr lang="zh-CN" sz="900" kern="0" dirty="0">
              <a:solidFill>
                <a:schemeClr val="tx1">
                  <a:lumMod val="65000"/>
                  <a:lumOff val="35000"/>
                </a:schemeClr>
              </a:solidFill>
              <a:sym typeface="+mn-ea"/>
            </a:endParaRPr>
          </a:p>
        </p:txBody>
      </p:sp>
      <p:sp>
        <p:nvSpPr>
          <p:cNvPr id="90" name="TextBox 23"/>
          <p:cNvSpPr txBox="1"/>
          <p:nvPr/>
        </p:nvSpPr>
        <p:spPr>
          <a:xfrm>
            <a:off x="1789898" y="235529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01</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97" name="TextBox 23"/>
          <p:cNvSpPr txBox="1"/>
          <p:nvPr/>
        </p:nvSpPr>
        <p:spPr>
          <a:xfrm>
            <a:off x="3074820"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02</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2" name="TextBox 23"/>
          <p:cNvSpPr txBox="1"/>
          <p:nvPr/>
        </p:nvSpPr>
        <p:spPr>
          <a:xfrm>
            <a:off x="435974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03</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09" name="TextBox 23"/>
          <p:cNvSpPr txBox="1"/>
          <p:nvPr/>
        </p:nvSpPr>
        <p:spPr>
          <a:xfrm>
            <a:off x="5644665" y="2351963"/>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04</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sp>
        <p:nvSpPr>
          <p:cNvPr id="110" name="燕尾形 109"/>
          <p:cNvSpPr/>
          <p:nvPr/>
        </p:nvSpPr>
        <p:spPr>
          <a:xfrm>
            <a:off x="6452711" y="2308860"/>
            <a:ext cx="1284923" cy="409099"/>
          </a:xfrm>
          <a:prstGeom prst="chevron">
            <a:avLst/>
          </a:prstGeom>
          <a:solidFill>
            <a:srgbClr val="C51A24"/>
          </a:solidFill>
          <a:ln w="38100">
            <a:noFill/>
          </a:ln>
          <a:effectLst/>
          <a:scene3d>
            <a:camera prst="orthographicFront"/>
            <a:lightRig rig="threePt" dir="t"/>
          </a:scene3d>
          <a:sp3d>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
        <p:nvSpPr>
          <p:cNvPr id="111" name="文本占位符 1"/>
          <p:cNvSpPr/>
          <p:nvPr/>
        </p:nvSpPr>
        <p:spPr>
          <a:xfrm>
            <a:off x="6414135" y="3059430"/>
            <a:ext cx="1361599" cy="299085"/>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500" kern="0" dirty="0">
                <a:solidFill>
                  <a:schemeClr val="tx1"/>
                </a:solidFill>
                <a:sym typeface="+mn-ea"/>
              </a:rPr>
              <a:t>数据统计查看</a:t>
            </a:r>
            <a:endParaRPr lang="zh-CN" sz="1500" kern="0" dirty="0">
              <a:solidFill>
                <a:schemeClr val="tx1"/>
              </a:solidFill>
              <a:sym typeface="+mn-ea"/>
            </a:endParaRPr>
          </a:p>
        </p:txBody>
      </p:sp>
      <p:sp>
        <p:nvSpPr>
          <p:cNvPr id="112" name="矩形 111"/>
          <p:cNvSpPr/>
          <p:nvPr/>
        </p:nvSpPr>
        <p:spPr>
          <a:xfrm>
            <a:off x="6436995" y="1635919"/>
            <a:ext cx="1447800" cy="691515"/>
          </a:xfrm>
          <a:prstGeom prst="rect">
            <a:avLst/>
          </a:prstGeom>
          <a:ln w="12700">
            <a:miter lim="400000"/>
          </a:ln>
          <a:effectLst/>
        </p:spPr>
        <p:txBody>
          <a:bodyPr wrap="square" lIns="45718" tIns="34290" rIns="45718" bIns="34290" rtlCol="0" anchor="t">
            <a:spAutoFit/>
          </a:bodyPr>
          <a:p>
            <a:pPr lvl="0" algn="l" hangingPunct="0">
              <a:lnSpc>
                <a:spcPct val="15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900" kern="0" dirty="0">
                <a:solidFill>
                  <a:schemeClr val="tx1">
                    <a:lumMod val="65000"/>
                    <a:lumOff val="35000"/>
                  </a:schemeClr>
                </a:solidFill>
                <a:sym typeface="+mn-ea"/>
              </a:rPr>
              <a:t>系统提供丰富数据报表，不同教师权限可以查看和导出相关数据报表</a:t>
            </a:r>
            <a:endParaRPr lang="zh-CN" sz="900" kern="0" dirty="0">
              <a:solidFill>
                <a:schemeClr val="tx1">
                  <a:lumMod val="65000"/>
                  <a:lumOff val="35000"/>
                </a:schemeClr>
              </a:solidFill>
              <a:sym typeface="+mn-ea"/>
            </a:endParaRPr>
          </a:p>
        </p:txBody>
      </p:sp>
      <p:sp>
        <p:nvSpPr>
          <p:cNvPr id="114" name="TextBox 23"/>
          <p:cNvSpPr txBox="1"/>
          <p:nvPr/>
        </p:nvSpPr>
        <p:spPr>
          <a:xfrm>
            <a:off x="6935303" y="2351487"/>
            <a:ext cx="319859" cy="322580"/>
          </a:xfrm>
          <a:prstGeom prst="rect">
            <a:avLst/>
          </a:prstGeom>
          <a:noFill/>
        </p:spPr>
        <p:txBody>
          <a:bodyPr wrap="square" lIns="0" tIns="0" rIns="0" bIns="0" rtlCol="0">
            <a:spAutoFit/>
          </a:bodyPr>
          <a:p>
            <a:pPr algn="ctr"/>
            <a:r>
              <a:rPr lang="en-US" altLang="zh-CN" sz="2100" spc="-113" dirty="0">
                <a:solidFill>
                  <a:schemeClr val="bg1"/>
                </a:solidFill>
                <a:latin typeface="微软雅黑" panose="020B0503020204020204" pitchFamily="34" charset="-122"/>
                <a:ea typeface="微软雅黑" panose="020B0503020204020204" pitchFamily="34" charset="-122"/>
              </a:rPr>
              <a:t>05</a:t>
            </a:r>
            <a:endParaRPr lang="zh-CN" altLang="en-US" sz="2100" spc="-113" dirty="0">
              <a:solidFill>
                <a:schemeClr val="bg1"/>
              </a:solidFill>
              <a:latin typeface="微软雅黑" panose="020B0503020204020204" pitchFamily="34" charset="-122"/>
              <a:ea typeface="微软雅黑" panose="020B0503020204020204" pitchFamily="34" charset="-122"/>
            </a:endParaRPr>
          </a:p>
        </p:txBody>
      </p:sp>
      <p:cxnSp>
        <p:nvCxnSpPr>
          <p:cNvPr id="115" name="直接连接符 114"/>
          <p:cNvCxnSpPr>
            <a:endCxn id="18" idx="0"/>
          </p:cNvCxnSpPr>
          <p:nvPr/>
        </p:nvCxnSpPr>
        <p:spPr>
          <a:xfrm>
            <a:off x="1945005"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4529614"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7086600" y="2734151"/>
            <a:ext cx="7144" cy="325279"/>
          </a:xfrm>
          <a:prstGeom prst="line">
            <a:avLst/>
          </a:prstGeom>
          <a:ln>
            <a:solidFill>
              <a:srgbClr val="D92C2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229451" y="1971675"/>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810250" y="1972628"/>
            <a:ext cx="7144" cy="325279"/>
          </a:xfrm>
          <a:prstGeom prst="line">
            <a:avLst/>
          </a:prstGeom>
          <a:ln>
            <a:solidFill>
              <a:srgbClr val="6095C9"/>
            </a:solidFill>
          </a:ln>
        </p:spPr>
        <p:style>
          <a:lnRef idx="1">
            <a:schemeClr val="accent1"/>
          </a:lnRef>
          <a:fillRef idx="0">
            <a:schemeClr val="accent1"/>
          </a:fillRef>
          <a:effectRef idx="0">
            <a:schemeClr val="accent1"/>
          </a:effectRef>
          <a:fontRef idx="minor">
            <a:schemeClr val="tx1"/>
          </a:fontRef>
        </p:style>
      </p:cxnSp>
      <p:sp>
        <p:nvSpPr>
          <p:cNvPr id="125" name="TextBox 39"/>
          <p:cNvSpPr/>
          <p:nvPr/>
        </p:nvSpPr>
        <p:spPr>
          <a:xfrm>
            <a:off x="2776061" y="706914"/>
            <a:ext cx="3484880" cy="345440"/>
          </a:xfrm>
          <a:prstGeom prst="rect">
            <a:avLst/>
          </a:prstGeom>
          <a:ln w="12700">
            <a:miter lim="400000"/>
          </a:ln>
          <a:effectLst/>
        </p:spPr>
        <p:txBody>
          <a:bodyPr wrap="square" lIns="45718" tIns="34290" rIns="45718" bIns="34290" rtlCol="0" anchor="t">
            <a:spAutoFit/>
          </a:bodyPr>
          <a:lstStyle/>
          <a:p>
            <a:pPr lvl="0" algn="ctr"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800" kern="0" dirty="0">
                <a:solidFill>
                  <a:srgbClr val="C00000"/>
                </a:solidFill>
                <a:sym typeface="+mn-ea"/>
              </a:rPr>
              <a:t>流程概述</a:t>
            </a:r>
            <a:endParaRPr lang="zh-CN" sz="1800" kern="0" dirty="0">
              <a:solidFill>
                <a:srgbClr val="C00000"/>
              </a:solidFill>
              <a:sym typeface="+mn-ea"/>
            </a:endParaRPr>
          </a:p>
        </p:txBody>
      </p:sp>
      <p:sp>
        <p:nvSpPr>
          <p:cNvPr id="7" name="Shape 22"/>
          <p:cNvSpPr>
            <a:spLocks noChangeArrowheads="1"/>
          </p:cNvSpPr>
          <p:nvPr/>
        </p:nvSpPr>
        <p:spPr bwMode="auto">
          <a:xfrm>
            <a:off x="-952" y="134303"/>
            <a:ext cx="189000" cy="270000"/>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hape 22"/>
          <p:cNvSpPr>
            <a:spLocks noChangeArrowheads="1"/>
          </p:cNvSpPr>
          <p:nvPr/>
        </p:nvSpPr>
        <p:spPr bwMode="auto">
          <a:xfrm>
            <a:off x="-952" y="1447324"/>
            <a:ext cx="9144953" cy="1966913"/>
          </a:xfrm>
          <a:prstGeom prst="rect">
            <a:avLst/>
          </a:prstGeom>
          <a:solidFill>
            <a:srgbClr val="C51A24"/>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2" name="Shape 22"/>
          <p:cNvSpPr>
            <a:spLocks noChangeArrowheads="1"/>
          </p:cNvSpPr>
          <p:nvPr/>
        </p:nvSpPr>
        <p:spPr bwMode="auto">
          <a:xfrm>
            <a:off x="897255" y="1504474"/>
            <a:ext cx="1534478" cy="2319338"/>
          </a:xfrm>
          <a:prstGeom prst="rect">
            <a:avLst/>
          </a:prstGeom>
          <a:solidFill>
            <a:schemeClr val="bg1"/>
          </a:solidFill>
          <a:ln w="12700">
            <a:noFill/>
            <a:miter lim="400000"/>
          </a:ln>
          <a:effectLst>
            <a:outerShdw blurRad="76200" dir="13500000" sy="23000" kx="1200000" algn="br" rotWithShape="0">
              <a:srgbClr val="B90003">
                <a:alpha val="20000"/>
              </a:srgbClr>
            </a:outerShdw>
          </a:effectLst>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5" name="文本框 4"/>
          <p:cNvSpPr txBox="1"/>
          <p:nvPr/>
        </p:nvSpPr>
        <p:spPr>
          <a:xfrm>
            <a:off x="1011555" y="1814195"/>
            <a:ext cx="1351915" cy="2306955"/>
          </a:xfrm>
          <a:prstGeom prst="rect">
            <a:avLst/>
          </a:prstGeom>
          <a:noFill/>
        </p:spPr>
        <p:txBody>
          <a:bodyPr wrap="square" rtlCol="0" anchor="t">
            <a:spAutoFit/>
          </a:bodyPr>
          <a:p>
            <a:r>
              <a:rPr lang="en-US" altLang="zh-CN" sz="7200" dirty="0" smtClean="0">
                <a:solidFill>
                  <a:srgbClr val="C00000"/>
                </a:solidFill>
                <a:effectLst/>
                <a:latin typeface="DIN Alternate" panose="020B0500000000000000" charset="0"/>
                <a:ea typeface="微软雅黑" panose="020B0503020204020204" pitchFamily="34" charset="-122"/>
                <a:cs typeface="DIN Alternate" panose="020B0500000000000000" charset="0"/>
                <a:sym typeface="+mn-ea"/>
              </a:rPr>
              <a:t> </a:t>
            </a:r>
            <a:r>
              <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rPr>
              <a:t>02</a:t>
            </a:r>
            <a:endParaRPr lang="en-US" altLang="zh-CN" sz="7200" b="1" dirty="0" smtClean="0">
              <a:solidFill>
                <a:srgbClr val="C00000"/>
              </a:solidFill>
              <a:effectLst/>
              <a:latin typeface="DIN Alternate" panose="020B0500000000000000" charset="0"/>
              <a:ea typeface="Microsoft YaHei Bold" panose="020B0502040204020203" charset="-122"/>
              <a:cs typeface="DIN Alternate" panose="020B0500000000000000" charset="0"/>
              <a:sym typeface="+mn-ea"/>
            </a:endParaRPr>
          </a:p>
        </p:txBody>
      </p:sp>
      <p:sp>
        <p:nvSpPr>
          <p:cNvPr id="11" name="矩形 10"/>
          <p:cNvSpPr/>
          <p:nvPr/>
        </p:nvSpPr>
        <p:spPr>
          <a:xfrm>
            <a:off x="2781776" y="2007394"/>
            <a:ext cx="4361498" cy="553085"/>
          </a:xfrm>
          <a:prstGeom prst="rect">
            <a:avLst/>
          </a:prstGeom>
          <a:ln w="12700">
            <a:miter lim="400000"/>
          </a:ln>
          <a:effectLst>
            <a:outerShdw blurRad="63500" rotWithShape="0">
              <a:srgbClr val="808080">
                <a:alpha val="31423"/>
              </a:srgbClr>
            </a:outerShdw>
          </a:effectLst>
        </p:spPr>
        <p:txBody>
          <a:bodyPr wrap="square" lIns="45718" rIns="45718" rtlCol="0">
            <a:spAutoFit/>
          </a:bodyPr>
          <a:p>
            <a:pPr lvl="0" algn="l" hangingPunct="0">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3000">
                <a:latin typeface="微软雅黑" panose="020B0503020204020204" pitchFamily="34" charset="-122"/>
                <a:ea typeface="微软雅黑" panose="020B0503020204020204" pitchFamily="34" charset="-122"/>
              </a:rPr>
              <a:t>登录指南</a:t>
            </a:r>
            <a:endParaRPr lang="zh-CN" sz="3000">
              <a:latin typeface="微软雅黑" panose="020B0503020204020204" pitchFamily="34" charset="-122"/>
              <a:ea typeface="微软雅黑" panose="020B0503020204020204" pitchFamily="34" charset="-122"/>
            </a:endParaRPr>
          </a:p>
        </p:txBody>
      </p:sp>
      <p:sp>
        <p:nvSpPr>
          <p:cNvPr id="20" name="矩形 19"/>
          <p:cNvSpPr/>
          <p:nvPr/>
        </p:nvSpPr>
        <p:spPr>
          <a:xfrm>
            <a:off x="2781776" y="2596039"/>
            <a:ext cx="4486751" cy="229870"/>
          </a:xfrm>
          <a:prstGeom prst="rect">
            <a:avLst/>
          </a:prstGeom>
          <a:ln w="12700">
            <a:miter lim="400000"/>
          </a:ln>
          <a:effectLst>
            <a:outerShdw blurRad="63500" rotWithShape="0">
              <a:srgbClr val="808080">
                <a:alpha val="31423"/>
              </a:srgbClr>
            </a:outerShdw>
          </a:effectLst>
        </p:spPr>
        <p:txBody>
          <a:bodyPr wrap="square" lIns="45718" tIns="34290" rIns="45718" bIns="34290" anchor="t">
            <a:spAutoFit/>
          </a:bodyPr>
          <a:p>
            <a:pPr lvl="0" algn="l"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zh-CN" sz="1050" kern="0" dirty="0">
                <a:sym typeface="+mn-ea"/>
              </a:rPr>
              <a:t>教师账号如何登录</a:t>
            </a:r>
            <a:endParaRPr lang="zh-CN" sz="1050" kern="0" dirty="0">
              <a:sym typeface="+mn-ea"/>
            </a:endParaRPr>
          </a:p>
        </p:txBody>
      </p:sp>
      <p:sp>
        <p:nvSpPr>
          <p:cNvPr id="6" name="矩形 5"/>
          <p:cNvSpPr/>
          <p:nvPr/>
        </p:nvSpPr>
        <p:spPr>
          <a:xfrm>
            <a:off x="1010920" y="2826385"/>
            <a:ext cx="1122045" cy="460375"/>
          </a:xfrm>
          <a:prstGeom prst="rect">
            <a:avLst/>
          </a:prstGeom>
        </p:spPr>
        <p:txBody>
          <a:bodyPr wrap="square">
            <a:spAutoFit/>
            <a:scene3d>
              <a:camera prst="orthographicFront"/>
              <a:lightRig rig="threePt" dir="t"/>
            </a:scene3d>
            <a:sp3d contourW="12700"/>
          </a:bodyPr>
          <a:p>
            <a:pPr algn="r"/>
            <a:r>
              <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rPr>
              <a:t>PART</a:t>
            </a:r>
            <a:endParaRPr lang="en-US" altLang="zh-CN" sz="2400" dirty="0">
              <a:solidFill>
                <a:srgbClr val="C00000"/>
              </a:solidFill>
              <a:latin typeface="DIN Alternate" panose="020B0500000000000000" charset="0"/>
              <a:ea typeface="方正黑体简体" panose="02010601030101010101" pitchFamily="2" charset="-122"/>
              <a:cs typeface="DIN Alternate" panose="020B0500000000000000" charset="0"/>
              <a:sym typeface="Noto Serif CJK SC" panose="02020400000000000000" pitchFamily="18" charset="-122"/>
            </a:endParaRPr>
          </a:p>
        </p:txBody>
      </p:sp>
      <p:grpSp>
        <p:nvGrpSpPr>
          <p:cNvPr id="7" name="组合 6"/>
          <p:cNvGrpSpPr/>
          <p:nvPr/>
        </p:nvGrpSpPr>
        <p:grpSpPr>
          <a:xfrm>
            <a:off x="8131969" y="131921"/>
            <a:ext cx="782479" cy="275273"/>
            <a:chOff x="17075" y="277"/>
            <a:chExt cx="1643" cy="578"/>
          </a:xfrm>
        </p:grpSpPr>
        <p:grpSp>
          <p:nvGrpSpPr>
            <p:cNvPr id="12" name="组合 11"/>
            <p:cNvGrpSpPr/>
            <p:nvPr/>
          </p:nvGrpSpPr>
          <p:grpSpPr>
            <a:xfrm>
              <a:off x="17075" y="491"/>
              <a:ext cx="1643" cy="364"/>
              <a:chOff x="17075" y="619"/>
              <a:chExt cx="1643" cy="364"/>
            </a:xfrm>
          </p:grpSpPr>
          <p:sp>
            <p:nvSpPr>
              <p:cNvPr id="13" name="Shape 22"/>
              <p:cNvSpPr>
                <a:spLocks noChangeArrowheads="1"/>
              </p:cNvSpPr>
              <p:nvPr/>
            </p:nvSpPr>
            <p:spPr bwMode="auto">
              <a:xfrm>
                <a:off x="17075" y="619"/>
                <a:ext cx="1643" cy="290"/>
              </a:xfrm>
              <a:prstGeom prst="rect">
                <a:avLst/>
              </a:prstGeom>
              <a:solidFill>
                <a:schemeClr val="bg1">
                  <a:lumMod val="95000"/>
                </a:schemeClr>
              </a:solidFill>
              <a:ln w="12700">
                <a:noFill/>
                <a:miter lim="400000"/>
              </a:ln>
            </p:spPr>
            <p:txBody>
              <a:bodyPr lIns="45718" rIns="45718" anchor="ctr"/>
              <a:p>
                <a:pPr hangingPunct="0"/>
                <a:endParaRPr lang="en-US" altLang="zh-CN" sz="1800" b="0" baseline="0">
                  <a:solidFill>
                    <a:srgbClr val="DF2024"/>
                  </a:solidFill>
                  <a:latin typeface="Calibri" panose="020F0502020204030204" pitchFamily="34" charset="0"/>
                  <a:ea typeface="Calibri" panose="020F0502020204030204" pitchFamily="34" charset="0"/>
                </a:endParaRPr>
              </a:p>
            </p:txBody>
          </p:sp>
          <p:sp>
            <p:nvSpPr>
              <p:cNvPr id="16" name="Shape 26"/>
              <p:cNvSpPr/>
              <p:nvPr/>
            </p:nvSpPr>
            <p:spPr>
              <a:xfrm>
                <a:off x="17272" y="646"/>
                <a:ext cx="1250" cy="337"/>
              </a:xfrm>
              <a:prstGeom prst="rect">
                <a:avLst/>
              </a:prstGeom>
              <a:ln w="12700">
                <a:miter lim="400000"/>
              </a:ln>
              <a:effectLst/>
            </p:spPr>
            <p:txBody>
              <a:bodyPr wrap="square" lIns="45718" rIns="45718">
                <a:spAutoFit/>
              </a:bodyPr>
              <a:p>
                <a:pPr algn="ctr" fontAlgn="auto" hangingPunct="0">
                  <a:lnSpc>
                    <a:spcPct val="100000"/>
                  </a:lnSpc>
                  <a:spcBef>
                    <a:spcPts val="0"/>
                  </a:spcBef>
                  <a:spcAft>
                    <a:spcPts val="0"/>
                  </a:spcAft>
                  <a:defRPr sz="4200" b="0" baseline="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lang="en-US" altLang="zh-CN" sz="450" kern="0" baseline="0" dirty="0">
                    <a:solidFill>
                      <a:srgbClr val="D62F2F"/>
                    </a:solidFill>
                    <a:effectLst/>
                    <a:sym typeface="微软雅黑" panose="020B0503020204020204" pitchFamily="34" charset="-122"/>
                  </a:rPr>
                  <a:t>www.xybsyw.com</a:t>
                </a:r>
                <a:endParaRPr lang="en-US" altLang="zh-CN" sz="450" kern="0" baseline="0" dirty="0">
                  <a:solidFill>
                    <a:srgbClr val="D62F2F"/>
                  </a:solidFill>
                  <a:effectLst/>
                  <a:sym typeface="微软雅黑" panose="020B0503020204020204" pitchFamily="34" charset="-122"/>
                </a:endParaRPr>
              </a:p>
            </p:txBody>
          </p:sp>
        </p:grpSp>
        <p:pic>
          <p:nvPicPr>
            <p:cNvPr id="14" name="图片 13" descr="红色1"/>
            <p:cNvPicPr>
              <a:picLocks noChangeAspect="1"/>
            </p:cNvPicPr>
            <p:nvPr/>
          </p:nvPicPr>
          <p:blipFill>
            <a:blip r:embed="rId1"/>
            <a:stretch>
              <a:fillRect/>
            </a:stretch>
          </p:blipFill>
          <p:spPr>
            <a:xfrm>
              <a:off x="17432" y="277"/>
              <a:ext cx="929" cy="299"/>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sp>
        <p:nvSpPr>
          <p:cNvPr id="4" name="文本框 3"/>
          <p:cNvSpPr txBox="1"/>
          <p:nvPr/>
        </p:nvSpPr>
        <p:spPr>
          <a:xfrm>
            <a:off x="574675" y="681038"/>
            <a:ext cx="7735888" cy="3347720"/>
          </a:xfrm>
          <a:prstGeom prst="rect">
            <a:avLst/>
          </a:prstGeom>
          <a:noFill/>
        </p:spPr>
        <p:txBody>
          <a:bodyPr wrap="square">
            <a:spAutoFit/>
          </a:bodyPr>
          <a:p>
            <a:pPr marR="0" algn="ctr" defTabSz="914400" hangingPunct="0">
              <a:buClrTx/>
              <a:buSzTx/>
              <a:buFont typeface="Arial" panose="020B0604020202020204" pitchFamily="34" charset="0"/>
              <a:buNone/>
              <a:defRPr/>
            </a:pPr>
            <a:r>
              <a:rPr kumimoji="0" lang="zh-CN" altLang="en-US" sz="2400" kern="1200" cap="none" spc="0" normalizeH="0" baseline="0" noProof="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电脑网页端登录</a:t>
            </a:r>
            <a:endParaRPr kumimoji="0" lang="zh-CN" altLang="en-US" sz="2400" kern="1200" cap="none" spc="0" normalizeH="0" baseline="0" noProof="0">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algn="ctr" defTabSz="914400" hangingPunct="0">
              <a:buClrTx/>
              <a:buSzTx/>
              <a:buFont typeface="Arial" panose="020B0604020202020204" pitchFamily="34" charset="0"/>
              <a:buNone/>
              <a:defRPr/>
            </a:pPr>
            <a:endParaRPr kumimoji="0" lang="zh-CN" altLang="en-US" sz="2400" kern="1200" cap="none" spc="0" normalizeH="0" baseline="0" noProof="0">
              <a:solidFill>
                <a:schemeClr val="accent4"/>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在浏览器中打开</a:t>
            </a:r>
            <a:r>
              <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www.xybsyw.com</a:t>
            </a:r>
            <a:endParaRPr kumimoji="0" lang="zh-CN" altLang="en-US" sz="1800" b="0" kern="1200" cap="none" spc="0" normalizeH="0" baseline="0" noProof="0">
              <a:solidFill>
                <a:srgbClr val="0092BC"/>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官网首页右上角点击“教师登录”</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选择您要登录的学校</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a:t>
            </a:r>
            <a:r>
              <a:rPr kumimoji="0" lang="zh-CN"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通过选择省份或者关键字搜索学校）</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342900" marR="0" indent="-342900" defTabSz="914400" hangingPunct="0">
              <a:lnSpc>
                <a:spcPct val="130000"/>
              </a:lnSpc>
              <a:buClrTx/>
              <a:buSzTx/>
              <a:buFont typeface="Arial" panose="020B0604020202020204" pitchFamily="34" charset="0"/>
              <a:buAutoNum type="arabicPeriod"/>
              <a:defRPr/>
            </a:pP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输入账号和密码直接登录</a:t>
            </a:r>
            <a:r>
              <a:rPr kumimoji="0" lang="en-US" altLang="zh-CN"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或选择扫码登录使用小程序教师端扫码</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R="0" defTabSz="914400" hangingPunct="0">
              <a:lnSpc>
                <a:spcPct val="130000"/>
              </a:lnSpc>
              <a:buClrTx/>
              <a:buSzTx/>
              <a:buFont typeface="Arial" panose="020B0604020202020204" pitchFamily="34" charset="0"/>
              <a:defRPr/>
            </a:pPr>
            <a:endPar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endParaRPr>
          </a:p>
          <a:p>
            <a:pPr marR="0" defTabSz="914400" hangingPunct="0">
              <a:lnSpc>
                <a:spcPct val="130000"/>
              </a:lnSpc>
              <a:buClrTx/>
              <a:buSzTx/>
              <a:buFont typeface="Arial" panose="020B0604020202020204" pitchFamily="34" charset="0"/>
              <a:defRPr/>
            </a:pPr>
            <a:r>
              <a:rPr lang="zh-CN" altLang="en-US" sz="1800" b="0" noProof="0">
                <a:solidFill>
                  <a:schemeClr val="tx1"/>
                </a:solidFill>
                <a:effectLst>
                  <a:outerShdw blurRad="38100" dist="19050" dir="2700000" algn="tl" rotWithShape="0">
                    <a:schemeClr val="dk1">
                      <a:alpha val="40000"/>
                    </a:schemeClr>
                  </a:outerShdw>
                </a:effectLst>
                <a:latin typeface="文鼎中楷体" panose="03000600000000000000" charset="-122"/>
                <a:ea typeface="文鼎中楷体" panose="03000600000000000000" charset="-122"/>
                <a:cs typeface="文鼎中楷体" panose="03000600000000000000" charset="-122"/>
                <a:sym typeface="Calibri" panose="020F0502020204030204" pitchFamily="34" charset="0"/>
              </a:rPr>
              <a:t>说明：第一次登入时需绑定手机，并重设密码。绑定手机以便忘记密码时可自行重置。</a:t>
            </a:r>
            <a:endParaRPr kumimoji="0" lang="zh-CN" altLang="en-US" sz="1800" b="0" kern="1200" cap="none" spc="0" normalizeH="0" baseline="0" noProof="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登录指南</a:t>
            </a:r>
            <a:r>
              <a:rPr lang="en-US" altLang="zh-CN"/>
              <a:t>-</a:t>
            </a:r>
            <a:r>
              <a:rPr lang="zh-CN" altLang="en-US"/>
              <a:t>电脑网页端</a:t>
            </a:r>
            <a:endParaRPr lang="zh-CN" altLang="en-US"/>
          </a:p>
        </p:txBody>
      </p:sp>
      <p:pic>
        <p:nvPicPr>
          <p:cNvPr id="11" name="图片 10"/>
          <p:cNvPicPr>
            <a:picLocks noChangeAspect="1"/>
          </p:cNvPicPr>
          <p:nvPr/>
        </p:nvPicPr>
        <p:blipFill>
          <a:blip r:embed="rId1"/>
          <a:stretch>
            <a:fillRect/>
          </a:stretch>
        </p:blipFill>
        <p:spPr>
          <a:xfrm>
            <a:off x="3382010" y="2517775"/>
            <a:ext cx="5514340" cy="2256790"/>
          </a:xfrm>
          <a:prstGeom prst="rect">
            <a:avLst/>
          </a:prstGeom>
        </p:spPr>
      </p:pic>
      <p:sp>
        <p:nvSpPr>
          <p:cNvPr id="12" name="文本框 11"/>
          <p:cNvSpPr txBox="1"/>
          <p:nvPr/>
        </p:nvSpPr>
        <p:spPr>
          <a:xfrm>
            <a:off x="1256665" y="2891790"/>
            <a:ext cx="2746375" cy="58356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2.</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选择</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搜索学校，或者直接录入学校名称</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3" name="直接箭头连接符 12"/>
          <p:cNvCxnSpPr/>
          <p:nvPr/>
        </p:nvCxnSpPr>
        <p:spPr>
          <a:xfrm>
            <a:off x="4288790" y="3307715"/>
            <a:ext cx="390525" cy="21399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48535" y="3923030"/>
            <a:ext cx="1971675" cy="337185"/>
          </a:xfrm>
          <a:prstGeom prst="rect">
            <a:avLst/>
          </a:prstGeom>
          <a:noFill/>
          <a:effectLst>
            <a:glow rad="1079500">
              <a:schemeClr val="accent3">
                <a:satMod val="175000"/>
                <a:alpha val="100000"/>
              </a:schemeClr>
            </a:glow>
          </a:effectLst>
        </p:spPr>
        <p:txBody>
          <a:bodyPr wrap="square" rtlCol="0">
            <a:spAutoFit/>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3.</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输入账号和密码</a:t>
            </a:r>
            <a:endPar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5" name="直接箭头连接符 14"/>
          <p:cNvCxnSpPr/>
          <p:nvPr/>
        </p:nvCxnSpPr>
        <p:spPr>
          <a:xfrm flipV="1">
            <a:off x="4304030" y="3923030"/>
            <a:ext cx="360045" cy="17970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a:stretch>
            <a:fillRect/>
          </a:stretch>
        </p:blipFill>
        <p:spPr>
          <a:xfrm>
            <a:off x="332105" y="466090"/>
            <a:ext cx="6615430" cy="2032635"/>
          </a:xfrm>
          <a:prstGeom prst="rect">
            <a:avLst/>
          </a:prstGeom>
          <a:effectLst>
            <a:outerShdw blurRad="63500" sx="102000" sy="102000" algn="ctr" rotWithShape="0">
              <a:prstClr val="black">
                <a:alpha val="40000"/>
              </a:prstClr>
            </a:outerShdw>
          </a:effectLst>
        </p:spPr>
      </p:pic>
      <p:sp>
        <p:nvSpPr>
          <p:cNvPr id="17" name="文本框 16"/>
          <p:cNvSpPr txBox="1"/>
          <p:nvPr/>
        </p:nvSpPr>
        <p:spPr>
          <a:xfrm>
            <a:off x="6238240" y="771525"/>
            <a:ext cx="2188210" cy="337185"/>
          </a:xfrm>
          <a:prstGeom prst="rect">
            <a:avLst/>
          </a:prstGeom>
          <a:noFill/>
          <a:effectLst>
            <a:glow rad="1079500">
              <a:schemeClr val="accent3">
                <a:satMod val="175000"/>
                <a:alpha val="100000"/>
              </a:schemeClr>
            </a:glow>
          </a:effectLst>
        </p:spPr>
        <p:txBody>
          <a:bodyPr wrap="square" rtlCol="0">
            <a:spAutoFit/>
            <a:scene3d>
              <a:camera prst="orthographicFront"/>
              <a:lightRig rig="threePt" dir="t"/>
            </a:scene3d>
          </a:bodyPr>
          <a:p>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1.</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点击</a:t>
            </a:r>
            <a:r>
              <a:rPr lang="en-US" altLang="zh-CN"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r>
              <a:rPr lang="zh-CN" altLang="en-US" noProof="1">
                <a:solidFill>
                  <a:srgbClr val="FF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教师登录  </a:t>
            </a:r>
            <a:r>
              <a:rPr lang="en-US" altLang="zh-CN"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rPr>
              <a:t>”</a:t>
            </a:r>
            <a:endParaRPr lang="zh-CN" altLang="en-US"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cs"/>
            </a:endParaRPr>
          </a:p>
        </p:txBody>
      </p:sp>
      <p:cxnSp>
        <p:nvCxnSpPr>
          <p:cNvPr id="18" name="直接箭头连接符 17"/>
          <p:cNvCxnSpPr/>
          <p:nvPr/>
        </p:nvCxnSpPr>
        <p:spPr>
          <a:xfrm flipH="1" flipV="1">
            <a:off x="5380990" y="676910"/>
            <a:ext cx="774700" cy="310515"/>
          </a:xfrm>
          <a:prstGeom prst="straightConnector1">
            <a:avLst/>
          </a:prstGeom>
          <a:ln w="28575">
            <a:solidFill>
              <a:srgbClr val="FF0000"/>
            </a:solidFill>
            <a:tailEnd type="triangle"/>
          </a:ln>
          <a:effectLst>
            <a:glow rad="76200">
              <a:schemeClr val="accent3">
                <a:satMod val="175000"/>
                <a:alpha val="91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UNIT_PLACING_PICTURE_USER_VIEWPORT" val="{&quot;height&quot;:4254,&quot;width&quot;:2934}"/>
</p:tagLst>
</file>

<file path=ppt/tags/tag126.xml><?xml version="1.0" encoding="utf-8"?>
<p:tagLst xmlns:p="http://schemas.openxmlformats.org/presentationml/2006/main">
  <p:tag name="KSO_WM_UNIT_PLACING_PICTURE_USER_VIEWPORT" val="{&quot;height&quot;:3870,&quot;width&quot;:3870}"/>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
      <a:majorFont>
        <a:latin typeface="Calibri"/>
        <a:ea typeface="Calibri"/>
        <a:cs typeface=""/>
      </a:majorFont>
      <a:minorFont>
        <a:latin typeface="Calibri"/>
        <a:ea typeface="Calibr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
      <a:dk1>
        <a:srgbClr val="000000"/>
      </a:dk1>
      <a:lt1>
        <a:srgbClr val="FFFFFF"/>
      </a:lt1>
      <a:dk2>
        <a:srgbClr val="A7A7A7"/>
      </a:dk2>
      <a:lt2>
        <a:srgbClr val="535353"/>
      </a:lt2>
      <a:accent1>
        <a:srgbClr val="DF0024"/>
      </a:accent1>
      <a:accent2>
        <a:srgbClr val="C0504D"/>
      </a:accent2>
      <a:accent3>
        <a:srgbClr val="FFFFFF"/>
      </a:accent3>
      <a:accent4>
        <a:srgbClr val="000000"/>
      </a:accent4>
      <a:accent5>
        <a:srgbClr val="ECAAAB"/>
      </a:accent5>
      <a:accent6>
        <a:srgbClr val="AC4744"/>
      </a:accent6>
      <a:hlink>
        <a:srgbClr val="0000FF"/>
      </a:hlink>
      <a:folHlink>
        <a:srgbClr val="FF00F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4772</Words>
  <Application>WPS 演示</Application>
  <PresentationFormat>全屏显示(16:9)</PresentationFormat>
  <Paragraphs>472</Paragraphs>
  <Slides>49</Slides>
  <Notes>5</Notes>
  <HiddenSlides>0</HiddenSlides>
  <MMClips>0</MMClips>
  <ScaleCrop>false</ScaleCrop>
  <HeadingPairs>
    <vt:vector size="6" baseType="variant">
      <vt:variant>
        <vt:lpstr>已用的字体</vt:lpstr>
      </vt:variant>
      <vt:variant>
        <vt:i4>17</vt:i4>
      </vt:variant>
      <vt:variant>
        <vt:lpstr>主题</vt:lpstr>
      </vt:variant>
      <vt:variant>
        <vt:i4>5</vt:i4>
      </vt:variant>
      <vt:variant>
        <vt:lpstr>幻灯片标题</vt:lpstr>
      </vt:variant>
      <vt:variant>
        <vt:i4>49</vt:i4>
      </vt:variant>
    </vt:vector>
  </HeadingPairs>
  <TitlesOfParts>
    <vt:vector size="71" baseType="lpstr">
      <vt:lpstr>Arial</vt:lpstr>
      <vt:lpstr>宋体</vt:lpstr>
      <vt:lpstr>Wingdings</vt:lpstr>
      <vt:lpstr>Calibri</vt:lpstr>
      <vt:lpstr>微软雅黑</vt:lpstr>
      <vt:lpstr>Wingdings</vt:lpstr>
      <vt:lpstr>Microsoft YaHei Bold</vt:lpstr>
      <vt:lpstr>Microsoft YaHei Regular</vt:lpstr>
      <vt:lpstr>字魂105号-简雅黑</vt:lpstr>
      <vt:lpstr>DIN Alternate</vt:lpstr>
      <vt:lpstr>Vrinda</vt:lpstr>
      <vt:lpstr>Calibri</vt:lpstr>
      <vt:lpstr>方正黑体简体</vt:lpstr>
      <vt:lpstr>Noto Serif CJK SC</vt:lpstr>
      <vt:lpstr>文鼎中楷体</vt:lpstr>
      <vt:lpstr>Arial Unicode MS</vt:lpstr>
      <vt:lpstr>黑体</vt:lpstr>
      <vt:lpstr>Office 主题</vt:lpstr>
      <vt:lpstr>1_自定义设计方案</vt:lpstr>
      <vt:lpstr>4_自定义设计方案</vt:lpstr>
      <vt:lpstr>2_自定义设计方案</vt:lpstr>
      <vt:lpstr>自定义设计方案</vt:lpstr>
      <vt:lpstr>PowerPoint 演示文稿</vt:lpstr>
      <vt:lpstr>PowerPoint 演示文稿</vt:lpstr>
      <vt:lpstr>PowerPoint 演示文稿</vt:lpstr>
      <vt:lpstr>平台角色-按账号权限</vt:lpstr>
      <vt:lpstr>平台角色-按账号权限</vt:lpstr>
      <vt:lpstr>PowerPoint 演示文稿</vt:lpstr>
      <vt:lpstr>PowerPoint 演示文稿</vt:lpstr>
      <vt:lpstr>登录指南-电脑网页端</vt:lpstr>
      <vt:lpstr>登录指南-电脑网页端</vt:lpstr>
      <vt:lpstr>登录指南-电脑网页端</vt:lpstr>
      <vt:lpstr>登录指南-微信小程序</vt:lpstr>
      <vt:lpstr>PowerPoint 演示文稿</vt:lpstr>
      <vt:lpstr>1.导入基础信息</vt:lpstr>
      <vt:lpstr>1.1 导入基础信息-学生信息</vt:lpstr>
      <vt:lpstr>1.2 导入基础信息-教师信息</vt:lpstr>
      <vt:lpstr>1.2导入基础信息-教师信息</vt:lpstr>
      <vt:lpstr>PowerPoint 演示文稿</vt:lpstr>
      <vt:lpstr>1.3 导入基础信息-实践课程</vt:lpstr>
      <vt:lpstr>2.实习计划设置</vt:lpstr>
      <vt:lpstr>2.1 实习计划设置-计划详情</vt:lpstr>
      <vt:lpstr>2.1 实习计划设置-计划详情</vt:lpstr>
      <vt:lpstr>2.2 实习计划设置-设置参与形式及实习要求</vt:lpstr>
      <vt:lpstr>2.2 实习计划设置-设置参与形式及实习要求</vt:lpstr>
      <vt:lpstr>2.3 实习计划设置-设置实习项目</vt:lpstr>
      <vt:lpstr>2.3 实习计划设置-设置实习项目-集中项目</vt:lpstr>
      <vt:lpstr>PowerPoint 演示文稿</vt:lpstr>
      <vt:lpstr>2.4 实习计划设置-关联指导老师-批量关联指导老师</vt:lpstr>
      <vt:lpstr>2.4 实习计划设置-关联指导老师-批量关联指导老师</vt:lpstr>
      <vt:lpstr>3.实践基地管理</vt:lpstr>
      <vt:lpstr>3.实践基地管理</vt:lpstr>
      <vt:lpstr>4. 查看统计报表</vt:lpstr>
      <vt:lpstr>4. 查看统计报表</vt:lpstr>
      <vt:lpstr>5.其他</vt:lpstr>
      <vt:lpstr>5-1 公告消息</vt:lpstr>
      <vt:lpstr>5-1 公告消息</vt:lpstr>
      <vt:lpstr>5-2问卷调查</vt:lpstr>
      <vt:lpstr>5-3“实习无忧”综合保险</vt:lpstr>
      <vt:lpstr>7“实习无忧”综合保险</vt:lpstr>
      <vt:lpstr>PowerPoint 演示文稿</vt:lpstr>
      <vt:lpstr>1 小程序-工作台</vt:lpstr>
      <vt:lpstr>1 小程序-工作台</vt:lpstr>
      <vt:lpstr>2 小程序-大数据（增值业务）</vt:lpstr>
      <vt:lpstr>3 小程序-消息-通讯录、实习、系统、互动消息</vt:lpstr>
      <vt:lpstr>3 小程序-消息-公告</vt:lpstr>
      <vt:lpstr>4 小程序-我的-校友建设</vt:lpstr>
      <vt:lpstr>4 小程序-我的-互动</vt:lpstr>
      <vt:lpstr>4 小程序-我的-客服与反馈</vt:lpstr>
      <vt:lpstr>5 小程序-管理角色切换</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cp:lastModifiedBy>
  <cp:revision>488</cp:revision>
  <dcterms:created xsi:type="dcterms:W3CDTF">2017-01-09T09:44:00Z</dcterms:created>
  <dcterms:modified xsi:type="dcterms:W3CDTF">2021-09-14T05:39:25Z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AEAB4F1946434481B16742C7A904B703</vt:lpwstr>
  </property>
</Properties>
</file>